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00" r:id="rId3"/>
    <p:sldId id="299" r:id="rId4"/>
    <p:sldId id="273" r:id="rId5"/>
    <p:sldId id="311" r:id="rId6"/>
    <p:sldId id="309" r:id="rId7"/>
    <p:sldId id="310" r:id="rId8"/>
    <p:sldId id="271" r:id="rId9"/>
    <p:sldId id="305" r:id="rId10"/>
    <p:sldId id="262" r:id="rId11"/>
    <p:sldId id="270" r:id="rId12"/>
    <p:sldId id="306" r:id="rId13"/>
    <p:sldId id="260" r:id="rId14"/>
    <p:sldId id="296" r:id="rId15"/>
    <p:sldId id="297" r:id="rId16"/>
  </p:sldIdLst>
  <p:sldSz cx="9144000" cy="5143500" type="screen16x9"/>
  <p:notesSz cx="6858000" cy="9144000"/>
  <p:embeddedFontLst>
    <p:embeddedFont>
      <p:font typeface="Montserrat Light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Frank Ruhl Libre Light" panose="020B0604020202020204" charset="-79"/>
      <p:regular r:id="rId26"/>
      <p:bold r:id="rId27"/>
    </p:embeddedFont>
    <p:embeddedFont>
      <p:font typeface="Grandview Display" panose="020B0604020202020204" charset="0"/>
      <p:regular r:id="rId28"/>
      <p:italic r:id="rId29"/>
    </p:embeddedFont>
    <p:embeddedFont>
      <p:font typeface="Grandview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451"/>
    <a:srgbClr val="E5E8E5"/>
    <a:srgbClr val="E5EBE7"/>
    <a:srgbClr val="E7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1"/>
    <p:restoredTop sz="87791"/>
  </p:normalViewPr>
  <p:slideViewPr>
    <p:cSldViewPr snapToGrid="0" snapToObjects="1">
      <p:cViewPr varScale="1">
        <p:scale>
          <a:sx n="147" d="100"/>
          <a:sy n="147" d="100"/>
        </p:scale>
        <p:origin x="7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4CFB-5E87-F74E-B106-0E7895C007B1}" type="doc">
      <dgm:prSet loTypeId="urn:microsoft.com/office/officeart/2005/8/layout/cycle7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2A56A08-FD74-CD40-ADAC-FA3F035D5666}">
      <dgm:prSet phldrT="[Text]" custT="1"/>
      <dgm:spPr/>
      <dgm:t>
        <a:bodyPr/>
        <a:lstStyle/>
        <a:p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Thoughts</a:t>
          </a:r>
        </a:p>
      </dgm:t>
    </dgm:pt>
    <dgm:pt modelId="{6FA88D40-5EB2-4B45-8E74-F76E16B8DD6A}" type="parTrans" cxnId="{B2B1CFA5-BCD8-8341-98DC-6388C3AE950E}">
      <dgm:prSet/>
      <dgm:spPr/>
      <dgm:t>
        <a:bodyPr/>
        <a:lstStyle/>
        <a:p>
          <a:endParaRPr lang="en-GB"/>
        </a:p>
      </dgm:t>
    </dgm:pt>
    <dgm:pt modelId="{62BD3175-63A3-EB45-A13F-D867CFA12DB7}" type="sibTrans" cxnId="{B2B1CFA5-BCD8-8341-98DC-6388C3AE950E}">
      <dgm:prSet/>
      <dgm:spPr/>
      <dgm:t>
        <a:bodyPr/>
        <a:lstStyle/>
        <a:p>
          <a:endParaRPr lang="en-GB"/>
        </a:p>
      </dgm:t>
    </dgm:pt>
    <dgm:pt modelId="{405C12EF-B30C-1F44-9A51-C46426D701BD}">
      <dgm:prSet phldrT="[Text]" custT="1"/>
      <dgm:spPr/>
      <dgm:t>
        <a:bodyPr/>
        <a:lstStyle/>
        <a:p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Emotions</a:t>
          </a:r>
        </a:p>
      </dgm:t>
    </dgm:pt>
    <dgm:pt modelId="{E1D8A2B2-7E62-1E4A-8332-CA0F8C9EC51A}" type="parTrans" cxnId="{6F452EE5-710A-3947-940E-C7BEDAF829F5}">
      <dgm:prSet/>
      <dgm:spPr/>
      <dgm:t>
        <a:bodyPr/>
        <a:lstStyle/>
        <a:p>
          <a:endParaRPr lang="en-GB"/>
        </a:p>
      </dgm:t>
    </dgm:pt>
    <dgm:pt modelId="{76730A92-8623-0249-94F6-DE522F3A2F82}" type="sibTrans" cxnId="{6F452EE5-710A-3947-940E-C7BEDAF829F5}">
      <dgm:prSet/>
      <dgm:spPr/>
      <dgm:t>
        <a:bodyPr/>
        <a:lstStyle/>
        <a:p>
          <a:endParaRPr lang="en-GB"/>
        </a:p>
      </dgm:t>
    </dgm:pt>
    <dgm:pt modelId="{DAA00393-1F3E-BE45-B9D7-6E4D76321796}">
      <dgm:prSet phldrT="[Text]" custT="1"/>
      <dgm:spPr/>
      <dgm:t>
        <a:bodyPr/>
        <a:lstStyle/>
        <a:p>
          <a:pPr marL="0" marR="0" lvl="0" indent="0" algn="ctr" rtl="0">
            <a:lnSpc>
              <a:spcPct val="90000"/>
            </a:lnSpc>
            <a:spcBef>
              <a:spcPts val="0"/>
            </a:spcBef>
            <a:spcAft>
              <a:spcPts val="0"/>
            </a:spcAft>
            <a:buClr>
              <a:schemeClr val="accent6"/>
            </a:buClr>
            <a:buSzPts val="1600"/>
            <a:buFont typeface="Montserrat"/>
            <a:buNone/>
          </a:pPr>
          <a:r>
            <a:rPr lang="en-GB" sz="1800" b="0" i="0" u="none" strike="noStrike" cap="none" dirty="0">
              <a:latin typeface="Grandview" panose="020B0502040204020203" pitchFamily="34" charset="0"/>
              <a:ea typeface="Montserrat ExtraLight"/>
              <a:cs typeface="Montserrat ExtraLight"/>
              <a:sym typeface="Montserrat"/>
            </a:rPr>
            <a:t>Body Sensations</a:t>
          </a:r>
        </a:p>
      </dgm:t>
    </dgm:pt>
    <dgm:pt modelId="{37F3DCF2-931B-E043-B170-0D09DAAAAAC6}" type="parTrans" cxnId="{4B6E9732-BA10-8544-9D85-179E607420E8}">
      <dgm:prSet/>
      <dgm:spPr/>
      <dgm:t>
        <a:bodyPr/>
        <a:lstStyle/>
        <a:p>
          <a:endParaRPr lang="en-GB"/>
        </a:p>
      </dgm:t>
    </dgm:pt>
    <dgm:pt modelId="{A6579056-95DF-2B49-8440-8D0DE5CB0C56}" type="sibTrans" cxnId="{4B6E9732-BA10-8544-9D85-179E607420E8}">
      <dgm:prSet/>
      <dgm:spPr/>
      <dgm:t>
        <a:bodyPr/>
        <a:lstStyle/>
        <a:p>
          <a:endParaRPr lang="en-GB"/>
        </a:p>
      </dgm:t>
    </dgm:pt>
    <dgm:pt modelId="{C6DF3D77-752E-E948-BC47-E44786D60859}">
      <dgm:prSet custT="1"/>
      <dgm:spPr/>
      <dgm:t>
        <a:bodyPr/>
        <a:lstStyle/>
        <a:p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Impulses</a:t>
          </a:r>
        </a:p>
      </dgm:t>
    </dgm:pt>
    <dgm:pt modelId="{71EAC8E3-654B-CE4B-A4E0-B183085A59C1}" type="parTrans" cxnId="{FFC2866D-4D7A-F04E-8077-73F812BB7037}">
      <dgm:prSet/>
      <dgm:spPr/>
      <dgm:t>
        <a:bodyPr/>
        <a:lstStyle/>
        <a:p>
          <a:endParaRPr lang="en-GB"/>
        </a:p>
      </dgm:t>
    </dgm:pt>
    <dgm:pt modelId="{9287286C-CAC5-EC40-9C38-B8E695E7A88F}" type="sibTrans" cxnId="{FFC2866D-4D7A-F04E-8077-73F812BB7037}">
      <dgm:prSet/>
      <dgm:spPr/>
      <dgm:t>
        <a:bodyPr/>
        <a:lstStyle/>
        <a:p>
          <a:endParaRPr lang="en-GB"/>
        </a:p>
      </dgm:t>
    </dgm:pt>
    <dgm:pt modelId="{F227330A-694C-9947-89F9-46A412287CEF}" type="pres">
      <dgm:prSet presAssocID="{09F04CFB-5E87-F74E-B106-0E7895C00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CEFAB-3D6A-734D-AEB4-5F3C791202F0}" type="pres">
      <dgm:prSet presAssocID="{62A56A08-FD74-CD40-ADAC-FA3F035D56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A2342-7D15-864F-8CBA-9CE1D47ECEC4}" type="pres">
      <dgm:prSet presAssocID="{62BD3175-63A3-EB45-A13F-D867CFA12D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363D26C-6DE4-4F46-9EC3-F3544D73811C}" type="pres">
      <dgm:prSet presAssocID="{62BD3175-63A3-EB45-A13F-D867CFA12DB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3FEC40C-1271-6A4D-9558-EEA873B3C421}" type="pres">
      <dgm:prSet presAssocID="{405C12EF-B30C-1F44-9A51-C46426D701BD}" presName="node" presStyleLbl="node1" presStyleIdx="1" presStyleCnt="4" custRadScaleRad="143029" custRadScaleInc="-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FD15D-1234-1B4F-89C2-E00AF50EA039}" type="pres">
      <dgm:prSet presAssocID="{76730A92-8623-0249-94F6-DE522F3A2F8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1F2DABD-7058-0940-B1D8-4B006264217F}" type="pres">
      <dgm:prSet presAssocID="{76730A92-8623-0249-94F6-DE522F3A2F8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45D7A1E-3877-394B-B961-71FD4A7907AA}" type="pres">
      <dgm:prSet presAssocID="{DAA00393-1F3E-BE45-B9D7-6E4D763217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1ADCE-40E0-A24E-A209-0C1557EFA9A1}" type="pres">
      <dgm:prSet presAssocID="{A6579056-95DF-2B49-8440-8D0DE5CB0C5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BB65C72-0A80-C44A-BD8F-24AD0F3C5259}" type="pres">
      <dgm:prSet presAssocID="{A6579056-95DF-2B49-8440-8D0DE5CB0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1A2AB1-E7AD-574D-A1EB-779D7F0E5A17}" type="pres">
      <dgm:prSet presAssocID="{C6DF3D77-752E-E948-BC47-E44786D60859}" presName="node" presStyleLbl="node1" presStyleIdx="3" presStyleCnt="4" custRadScaleRad="138027" custRadScaleInc="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9E16-FB9A-D24F-8504-E388346B0F44}" type="pres">
      <dgm:prSet presAssocID="{9287286C-CAC5-EC40-9C38-B8E695E7A88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8F75FD-56AF-744A-B474-57182C856C0D}" type="pres">
      <dgm:prSet presAssocID="{9287286C-CAC5-EC40-9C38-B8E695E7A88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65963B4-E43E-9B48-944A-F9C4EF3CEC20}" type="presOf" srcId="{9287286C-CAC5-EC40-9C38-B8E695E7A88F}" destId="{D98F75FD-56AF-744A-B474-57182C856C0D}" srcOrd="1" destOrd="0" presId="urn:microsoft.com/office/officeart/2005/8/layout/cycle7"/>
    <dgm:cxn modelId="{29D7C5AB-7CE1-C744-89ED-0D37F356F6F2}" type="presOf" srcId="{A6579056-95DF-2B49-8440-8D0DE5CB0C56}" destId="{1E11ADCE-40E0-A24E-A209-0C1557EFA9A1}" srcOrd="0" destOrd="0" presId="urn:microsoft.com/office/officeart/2005/8/layout/cycle7"/>
    <dgm:cxn modelId="{C8172F17-2541-4944-AD05-06C3A12DEA83}" type="presOf" srcId="{62BD3175-63A3-EB45-A13F-D867CFA12DB7}" destId="{B363D26C-6DE4-4F46-9EC3-F3544D73811C}" srcOrd="1" destOrd="0" presId="urn:microsoft.com/office/officeart/2005/8/layout/cycle7"/>
    <dgm:cxn modelId="{4E34239B-DB5A-9C4C-843C-5C29FFABFDBD}" type="presOf" srcId="{76730A92-8623-0249-94F6-DE522F3A2F82}" destId="{ADBFD15D-1234-1B4F-89C2-E00AF50EA039}" srcOrd="0" destOrd="0" presId="urn:microsoft.com/office/officeart/2005/8/layout/cycle7"/>
    <dgm:cxn modelId="{D1626019-E05F-004A-9CE7-BE90978487AB}" type="presOf" srcId="{DAA00393-1F3E-BE45-B9D7-6E4D76321796}" destId="{245D7A1E-3877-394B-B961-71FD4A7907AA}" srcOrd="0" destOrd="0" presId="urn:microsoft.com/office/officeart/2005/8/layout/cycle7"/>
    <dgm:cxn modelId="{4B6E9732-BA10-8544-9D85-179E607420E8}" srcId="{09F04CFB-5E87-F74E-B106-0E7895C007B1}" destId="{DAA00393-1F3E-BE45-B9D7-6E4D76321796}" srcOrd="2" destOrd="0" parTransId="{37F3DCF2-931B-E043-B170-0D09DAAAAAC6}" sibTransId="{A6579056-95DF-2B49-8440-8D0DE5CB0C56}"/>
    <dgm:cxn modelId="{A4D93D9D-7F80-DC40-918B-813CAA56B854}" type="presOf" srcId="{A6579056-95DF-2B49-8440-8D0DE5CB0C56}" destId="{CBB65C72-0A80-C44A-BD8F-24AD0F3C5259}" srcOrd="1" destOrd="0" presId="urn:microsoft.com/office/officeart/2005/8/layout/cycle7"/>
    <dgm:cxn modelId="{40544D5F-F2F7-9740-9882-981DBA3A517A}" type="presOf" srcId="{9287286C-CAC5-EC40-9C38-B8E695E7A88F}" destId="{BA8A9E16-FB9A-D24F-8504-E388346B0F44}" srcOrd="0" destOrd="0" presId="urn:microsoft.com/office/officeart/2005/8/layout/cycle7"/>
    <dgm:cxn modelId="{1AB675D2-C2D7-7F45-8847-FA4CACEDAA2F}" type="presOf" srcId="{09F04CFB-5E87-F74E-B106-0E7895C007B1}" destId="{F227330A-694C-9947-89F9-46A412287CEF}" srcOrd="0" destOrd="0" presId="urn:microsoft.com/office/officeart/2005/8/layout/cycle7"/>
    <dgm:cxn modelId="{B2B1CFA5-BCD8-8341-98DC-6388C3AE950E}" srcId="{09F04CFB-5E87-F74E-B106-0E7895C007B1}" destId="{62A56A08-FD74-CD40-ADAC-FA3F035D5666}" srcOrd="0" destOrd="0" parTransId="{6FA88D40-5EB2-4B45-8E74-F76E16B8DD6A}" sibTransId="{62BD3175-63A3-EB45-A13F-D867CFA12DB7}"/>
    <dgm:cxn modelId="{299E0983-6603-8748-B0EA-8F79E65DDC1E}" type="presOf" srcId="{62BD3175-63A3-EB45-A13F-D867CFA12DB7}" destId="{F3DA2342-7D15-864F-8CBA-9CE1D47ECEC4}" srcOrd="0" destOrd="0" presId="urn:microsoft.com/office/officeart/2005/8/layout/cycle7"/>
    <dgm:cxn modelId="{C37A1979-CE7A-2A41-9087-222BBC192D8E}" type="presOf" srcId="{C6DF3D77-752E-E948-BC47-E44786D60859}" destId="{AD1A2AB1-E7AD-574D-A1EB-779D7F0E5A17}" srcOrd="0" destOrd="0" presId="urn:microsoft.com/office/officeart/2005/8/layout/cycle7"/>
    <dgm:cxn modelId="{DAFE0B33-0FDB-434D-9BE8-8888709E3D60}" type="presOf" srcId="{405C12EF-B30C-1F44-9A51-C46426D701BD}" destId="{53FEC40C-1271-6A4D-9558-EEA873B3C421}" srcOrd="0" destOrd="0" presId="urn:microsoft.com/office/officeart/2005/8/layout/cycle7"/>
    <dgm:cxn modelId="{CA4FCC9B-4E40-0041-BE2B-8D2740CCE141}" type="presOf" srcId="{76730A92-8623-0249-94F6-DE522F3A2F82}" destId="{A1F2DABD-7058-0940-B1D8-4B006264217F}" srcOrd="1" destOrd="0" presId="urn:microsoft.com/office/officeart/2005/8/layout/cycle7"/>
    <dgm:cxn modelId="{FFC2866D-4D7A-F04E-8077-73F812BB7037}" srcId="{09F04CFB-5E87-F74E-B106-0E7895C007B1}" destId="{C6DF3D77-752E-E948-BC47-E44786D60859}" srcOrd="3" destOrd="0" parTransId="{71EAC8E3-654B-CE4B-A4E0-B183085A59C1}" sibTransId="{9287286C-CAC5-EC40-9C38-B8E695E7A88F}"/>
    <dgm:cxn modelId="{CEB9389E-2C75-1144-990A-F74786F3E980}" type="presOf" srcId="{62A56A08-FD74-CD40-ADAC-FA3F035D5666}" destId="{B5DCEFAB-3D6A-734D-AEB4-5F3C791202F0}" srcOrd="0" destOrd="0" presId="urn:microsoft.com/office/officeart/2005/8/layout/cycle7"/>
    <dgm:cxn modelId="{6F452EE5-710A-3947-940E-C7BEDAF829F5}" srcId="{09F04CFB-5E87-F74E-B106-0E7895C007B1}" destId="{405C12EF-B30C-1F44-9A51-C46426D701BD}" srcOrd="1" destOrd="0" parTransId="{E1D8A2B2-7E62-1E4A-8332-CA0F8C9EC51A}" sibTransId="{76730A92-8623-0249-94F6-DE522F3A2F82}"/>
    <dgm:cxn modelId="{F751DC55-D6E2-3E47-89D3-822698BD4EB8}" type="presParOf" srcId="{F227330A-694C-9947-89F9-46A412287CEF}" destId="{B5DCEFAB-3D6A-734D-AEB4-5F3C791202F0}" srcOrd="0" destOrd="0" presId="urn:microsoft.com/office/officeart/2005/8/layout/cycle7"/>
    <dgm:cxn modelId="{5F8D1355-ACD2-0A4A-AAF7-FE093E34FB1E}" type="presParOf" srcId="{F227330A-694C-9947-89F9-46A412287CEF}" destId="{F3DA2342-7D15-864F-8CBA-9CE1D47ECEC4}" srcOrd="1" destOrd="0" presId="urn:microsoft.com/office/officeart/2005/8/layout/cycle7"/>
    <dgm:cxn modelId="{1A0DC050-3666-A548-BF4B-09F2389A0109}" type="presParOf" srcId="{F3DA2342-7D15-864F-8CBA-9CE1D47ECEC4}" destId="{B363D26C-6DE4-4F46-9EC3-F3544D73811C}" srcOrd="0" destOrd="0" presId="urn:microsoft.com/office/officeart/2005/8/layout/cycle7"/>
    <dgm:cxn modelId="{8062F9AE-C652-C342-983F-73DBA59CEF56}" type="presParOf" srcId="{F227330A-694C-9947-89F9-46A412287CEF}" destId="{53FEC40C-1271-6A4D-9558-EEA873B3C421}" srcOrd="2" destOrd="0" presId="urn:microsoft.com/office/officeart/2005/8/layout/cycle7"/>
    <dgm:cxn modelId="{263EEEF9-7BAF-CC41-A6D1-A34AE897B388}" type="presParOf" srcId="{F227330A-694C-9947-89F9-46A412287CEF}" destId="{ADBFD15D-1234-1B4F-89C2-E00AF50EA039}" srcOrd="3" destOrd="0" presId="urn:microsoft.com/office/officeart/2005/8/layout/cycle7"/>
    <dgm:cxn modelId="{19FF5759-F283-8647-9C05-7F6A4105C5A7}" type="presParOf" srcId="{ADBFD15D-1234-1B4F-89C2-E00AF50EA039}" destId="{A1F2DABD-7058-0940-B1D8-4B006264217F}" srcOrd="0" destOrd="0" presId="urn:microsoft.com/office/officeart/2005/8/layout/cycle7"/>
    <dgm:cxn modelId="{8C8C2DED-0D75-BF41-A140-7937FB4ADD91}" type="presParOf" srcId="{F227330A-694C-9947-89F9-46A412287CEF}" destId="{245D7A1E-3877-394B-B961-71FD4A7907AA}" srcOrd="4" destOrd="0" presId="urn:microsoft.com/office/officeart/2005/8/layout/cycle7"/>
    <dgm:cxn modelId="{0606F037-D4F9-0D4F-9589-CE233B658D4F}" type="presParOf" srcId="{F227330A-694C-9947-89F9-46A412287CEF}" destId="{1E11ADCE-40E0-A24E-A209-0C1557EFA9A1}" srcOrd="5" destOrd="0" presId="urn:microsoft.com/office/officeart/2005/8/layout/cycle7"/>
    <dgm:cxn modelId="{5BB9FEFD-F431-A143-BAE7-A4CD9A06E2A8}" type="presParOf" srcId="{1E11ADCE-40E0-A24E-A209-0C1557EFA9A1}" destId="{CBB65C72-0A80-C44A-BD8F-24AD0F3C5259}" srcOrd="0" destOrd="0" presId="urn:microsoft.com/office/officeart/2005/8/layout/cycle7"/>
    <dgm:cxn modelId="{F3DC4971-63CF-2E47-B826-13BBFA093601}" type="presParOf" srcId="{F227330A-694C-9947-89F9-46A412287CEF}" destId="{AD1A2AB1-E7AD-574D-A1EB-779D7F0E5A17}" srcOrd="6" destOrd="0" presId="urn:microsoft.com/office/officeart/2005/8/layout/cycle7"/>
    <dgm:cxn modelId="{95169564-5370-4A40-A34C-579BB13E62F6}" type="presParOf" srcId="{F227330A-694C-9947-89F9-46A412287CEF}" destId="{BA8A9E16-FB9A-D24F-8504-E388346B0F44}" srcOrd="7" destOrd="0" presId="urn:microsoft.com/office/officeart/2005/8/layout/cycle7"/>
    <dgm:cxn modelId="{8055EC8F-61E2-1C49-8261-EF7EE24FBCA5}" type="presParOf" srcId="{BA8A9E16-FB9A-D24F-8504-E388346B0F44}" destId="{D98F75FD-56AF-744A-B474-57182C856C0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CEFAB-3D6A-734D-AEB4-5F3C791202F0}">
      <dsp:nvSpPr>
        <dsp:cNvPr id="0" name=""/>
        <dsp:cNvSpPr/>
      </dsp:nvSpPr>
      <dsp:spPr>
        <a:xfrm>
          <a:off x="3213175" y="276"/>
          <a:ext cx="1464036" cy="7320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Thoughts</a:t>
          </a:r>
        </a:p>
      </dsp:txBody>
      <dsp:txXfrm>
        <a:off x="3234615" y="21716"/>
        <a:ext cx="1421156" cy="689138"/>
      </dsp:txXfrm>
    </dsp:sp>
    <dsp:sp modelId="{F3DA2342-7D15-864F-8CBA-9CE1D47ECEC4}">
      <dsp:nvSpPr>
        <dsp:cNvPr id="0" name=""/>
        <dsp:cNvSpPr/>
      </dsp:nvSpPr>
      <dsp:spPr>
        <a:xfrm rot="2069556">
          <a:off x="4502581" y="928653"/>
          <a:ext cx="895061" cy="2562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579443" y="979894"/>
        <a:ext cx="741337" cy="153724"/>
      </dsp:txXfrm>
    </dsp:sp>
    <dsp:sp modelId="{53FEC40C-1271-6A4D-9558-EEA873B3C421}">
      <dsp:nvSpPr>
        <dsp:cNvPr id="0" name=""/>
        <dsp:cNvSpPr/>
      </dsp:nvSpPr>
      <dsp:spPr>
        <a:xfrm>
          <a:off x="5223012" y="1381217"/>
          <a:ext cx="1464036" cy="7320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2175"/>
            <a:satOff val="1071"/>
            <a:lumOff val="195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Emotions</a:t>
          </a:r>
        </a:p>
      </dsp:txBody>
      <dsp:txXfrm>
        <a:off x="5244452" y="1402657"/>
        <a:ext cx="1421156" cy="689138"/>
      </dsp:txXfrm>
    </dsp:sp>
    <dsp:sp modelId="{ADBFD15D-1234-1B4F-89C2-E00AF50EA039}">
      <dsp:nvSpPr>
        <dsp:cNvPr id="0" name=""/>
        <dsp:cNvSpPr/>
      </dsp:nvSpPr>
      <dsp:spPr>
        <a:xfrm rot="8674478">
          <a:off x="4502581" y="2333951"/>
          <a:ext cx="895061" cy="2562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6789"/>
            <a:satOff val="-200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579443" y="2385192"/>
        <a:ext cx="741337" cy="153724"/>
      </dsp:txXfrm>
    </dsp:sp>
    <dsp:sp modelId="{245D7A1E-3877-394B-B961-71FD4A7907AA}">
      <dsp:nvSpPr>
        <dsp:cNvPr id="0" name=""/>
        <dsp:cNvSpPr/>
      </dsp:nvSpPr>
      <dsp:spPr>
        <a:xfrm>
          <a:off x="3213175" y="2810874"/>
          <a:ext cx="1464036" cy="7320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4349"/>
            <a:satOff val="2142"/>
            <a:lumOff val="390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6"/>
            </a:buClr>
            <a:buSzPts val="1600"/>
            <a:buFont typeface="Montserrat"/>
            <a:buNone/>
          </a:pPr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  <a:sym typeface="Montserrat"/>
            </a:rPr>
            <a:t>Body Sensations</a:t>
          </a:r>
        </a:p>
      </dsp:txBody>
      <dsp:txXfrm>
        <a:off x="3234615" y="2832314"/>
        <a:ext cx="1421156" cy="689138"/>
      </dsp:txXfrm>
    </dsp:sp>
    <dsp:sp modelId="{1E11ADCE-40E0-A24E-A209-0C1557EFA9A1}">
      <dsp:nvSpPr>
        <dsp:cNvPr id="0" name=""/>
        <dsp:cNvSpPr/>
      </dsp:nvSpPr>
      <dsp:spPr>
        <a:xfrm rot="12983663">
          <a:off x="2527893" y="2333951"/>
          <a:ext cx="895061" cy="2562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3578"/>
            <a:satOff val="-4003"/>
            <a:lumOff val="27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604755" y="2385192"/>
        <a:ext cx="741337" cy="153724"/>
      </dsp:txXfrm>
    </dsp:sp>
    <dsp:sp modelId="{AD1A2AB1-E7AD-574D-A1EB-779D7F0E5A17}">
      <dsp:nvSpPr>
        <dsp:cNvPr id="0" name=""/>
        <dsp:cNvSpPr/>
      </dsp:nvSpPr>
      <dsp:spPr>
        <a:xfrm>
          <a:off x="1273636" y="1381216"/>
          <a:ext cx="1464036" cy="7320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2175"/>
            <a:satOff val="1071"/>
            <a:lumOff val="195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u="none" strike="noStrike" kern="1200" cap="none" dirty="0">
              <a:latin typeface="Grandview" panose="020B0502040204020203" pitchFamily="34" charset="0"/>
              <a:ea typeface="Montserrat ExtraLight"/>
              <a:cs typeface="Montserrat ExtraLight"/>
            </a:rPr>
            <a:t>Impulses</a:t>
          </a:r>
        </a:p>
      </dsp:txBody>
      <dsp:txXfrm>
        <a:off x="1295076" y="1402656"/>
        <a:ext cx="1421156" cy="689138"/>
      </dsp:txXfrm>
    </dsp:sp>
    <dsp:sp modelId="{BA8A9E16-FB9A-D24F-8504-E388346B0F44}">
      <dsp:nvSpPr>
        <dsp:cNvPr id="0" name=""/>
        <dsp:cNvSpPr/>
      </dsp:nvSpPr>
      <dsp:spPr>
        <a:xfrm rot="19472962">
          <a:off x="2527893" y="928652"/>
          <a:ext cx="895061" cy="2562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6789"/>
            <a:satOff val="-200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604755" y="979893"/>
        <a:ext cx="741337" cy="15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HK" dirty="0"/>
              <a:t>3. pay attention to our top ten negative thoughts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22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negative pattern of thinking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37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b="1" dirty="0"/>
              <a:t>4. love ourselves and have more self compassion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Living with Care and Responsiveness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 the questions….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011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85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4.3% of global population, over 300 million people suffer from depression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1 out of 10 people suffered from major depressive disorders at least once in their lifetime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H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85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25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1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14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34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WORKLOAD: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Relentless need to meet insanely tight deadlines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Unsustainable volumes of work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inconsistent / gruelling hours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Huge responsibility for even the most minor failure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endParaRPr lang="en-HK" sz="1100" dirty="0"/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PESSIMISM: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makes a good lawyer; 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is a well documented “major risk factor for unhappiness and depression”; </a:t>
            </a:r>
          </a:p>
          <a:p>
            <a:pPr marL="0" indent="0">
              <a:spcAft>
                <a:spcPts val="800"/>
              </a:spcAft>
              <a:buFont typeface="Frank Ruhl Libre Light"/>
              <a:buNone/>
            </a:pPr>
            <a:r>
              <a:rPr lang="en-HK" sz="1100" dirty="0"/>
              <a:t>and is a character trait “lawyers cannot easily turn off”.</a:t>
            </a:r>
          </a:p>
          <a:p>
            <a:pPr marL="0" indent="0">
              <a:buFont typeface="Frank Ruhl Libre Light"/>
              <a:buNone/>
            </a:pPr>
            <a:endParaRPr lang="en-HK" sz="1100" dirty="0"/>
          </a:p>
          <a:p>
            <a:pPr marL="0" indent="0">
              <a:buFont typeface="Frank Ruhl Libre Light"/>
              <a:buNone/>
            </a:pPr>
            <a:r>
              <a:rPr lang="en-HK" sz="1100" dirty="0"/>
              <a:t>PERFECTIONISTIC:</a:t>
            </a:r>
          </a:p>
          <a:p>
            <a:pPr marL="0" indent="0">
              <a:buFont typeface="Frank Ruhl Libre Light"/>
              <a:buNone/>
            </a:pPr>
            <a:r>
              <a:rPr lang="en-HK" sz="1100" dirty="0"/>
              <a:t>Paid to manage risk, doing things “about right” is unacceptable as a lawyer. </a:t>
            </a:r>
          </a:p>
          <a:p>
            <a:pPr marL="0" indent="0">
              <a:buFont typeface="Frank Ruhl Libre Light"/>
              <a:buNone/>
            </a:pPr>
            <a:r>
              <a:rPr lang="en-HK" sz="1100" dirty="0"/>
              <a:t>Even the slightest mistake can end a long and illustrious career when the same mistake in any other profession wouldn’t feature as a footnote. </a:t>
            </a:r>
          </a:p>
          <a:p>
            <a:pPr marL="0" indent="0">
              <a:buFont typeface="Frank Ruhl Libre Light"/>
              <a:buNone/>
            </a:pPr>
            <a:r>
              <a:rPr lang="en-HK" sz="1100" dirty="0"/>
              <a:t>As a result, lawyers are taught and rewarded for “attention to detail”.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85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81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1. pay attention to our thoughts, emotions, body sensations and impulses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3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  <p:sldLayoutId id="2147483657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650331" y="608366"/>
            <a:ext cx="3843337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Bef>
                <a:spcPts val="1500"/>
              </a:spcBef>
            </a:pPr>
            <a:r>
              <a:rPr lang="en-HK" sz="1600" b="1" dirty="0"/>
              <a:t>Practical Tips for Well-Being and Self-Care: </a:t>
            </a:r>
            <a:r>
              <a:rPr lang="en-HK" sz="1600" b="1" dirty="0">
                <a:solidFill>
                  <a:schemeClr val="accent5"/>
                </a:solidFill>
              </a:rPr>
              <a:t>How to Stay Happy in Law School and Law Practice?</a:t>
            </a:r>
            <a:endParaRPr sz="1600" b="1" dirty="0">
              <a:solidFill>
                <a:schemeClr val="accent5"/>
              </a:solidFill>
            </a:endParaRPr>
          </a:p>
        </p:txBody>
      </p:sp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BB749157-59C3-3042-81D9-D60FF3140CF7}"/>
              </a:ext>
            </a:extLst>
          </p:cNvPr>
          <p:cNvSpPr txBox="1">
            <a:spLocks/>
          </p:cNvSpPr>
          <p:nvPr/>
        </p:nvSpPr>
        <p:spPr>
          <a:xfrm>
            <a:off x="2828250" y="3076620"/>
            <a:ext cx="3487500" cy="3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HK" dirty="0" err="1"/>
              <a:t>Dr.</a:t>
            </a:r>
            <a:r>
              <a:rPr lang="en-HK" dirty="0"/>
              <a:t> Richard Wu</a:t>
            </a:r>
          </a:p>
          <a:p>
            <a:pPr algn="ctr">
              <a:spcAft>
                <a:spcPts val="800"/>
              </a:spcAft>
            </a:pPr>
            <a:r>
              <a:rPr lang="en-HK" dirty="0"/>
              <a:t>Associate Professor, Faculty of Law, HKU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3871888" y="1133220"/>
            <a:ext cx="183741" cy="17544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 rot="2697368">
            <a:off x="5082636" y="2031362"/>
            <a:ext cx="278910" cy="26631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303282" y="1879332"/>
            <a:ext cx="111710" cy="10670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 rot="1279603">
            <a:off x="3744591" y="1662371"/>
            <a:ext cx="111695" cy="1067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73F9C38-70AC-6846-90E8-6D90E7F3F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362591"/>
              </p:ext>
            </p:extLst>
          </p:nvPr>
        </p:nvGraphicFramePr>
        <p:xfrm>
          <a:off x="560439" y="825910"/>
          <a:ext cx="7890387" cy="354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Quad Arrow 2">
            <a:extLst>
              <a:ext uri="{FF2B5EF4-FFF2-40B4-BE49-F238E27FC236}">
                <a16:creationId xmlns:a16="http://schemas.microsoft.com/office/drawing/2014/main" id="{E1B0B423-A38F-8D4C-B28E-45588199EAFC}"/>
              </a:ext>
            </a:extLst>
          </p:cNvPr>
          <p:cNvSpPr/>
          <p:nvPr/>
        </p:nvSpPr>
        <p:spPr>
          <a:xfrm>
            <a:off x="3738302" y="1755513"/>
            <a:ext cx="1622323" cy="1565973"/>
          </a:xfrm>
          <a:prstGeom prst="quadArrow">
            <a:avLst>
              <a:gd name="adj1" fmla="val 12952"/>
              <a:gd name="adj2" fmla="val 16279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5;p18">
            <a:extLst>
              <a:ext uri="{FF2B5EF4-FFF2-40B4-BE49-F238E27FC236}">
                <a16:creationId xmlns:a16="http://schemas.microsoft.com/office/drawing/2014/main" id="{A793029D-07F2-DF44-B4E7-27A6EE707F2A}"/>
              </a:ext>
            </a:extLst>
          </p:cNvPr>
          <p:cNvSpPr txBox="1">
            <a:spLocks/>
          </p:cNvSpPr>
          <p:nvPr/>
        </p:nvSpPr>
        <p:spPr>
          <a:xfrm>
            <a:off x="938830" y="104481"/>
            <a:ext cx="7243762" cy="389436"/>
          </a:xfrm>
          <a:prstGeom prst="rect">
            <a:avLst/>
          </a:prstGeom>
          <a:solidFill>
            <a:srgbClr val="E7E9E8">
              <a:alpha val="8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HK" dirty="0">
                <a:latin typeface="Grandview" panose="020B0502040204020203" pitchFamily="34" charset="0"/>
              </a:rPr>
              <a:t>PAY ATTENTION </a:t>
            </a:r>
            <a:r>
              <a:rPr lang="en-HK" dirty="0">
                <a:solidFill>
                  <a:srgbClr val="FF0000"/>
                </a:solidFill>
                <a:latin typeface="Grandview" panose="020B0502040204020203" pitchFamily="34" charset="0"/>
              </a:rPr>
              <a:t>NOT ONLY TO OUR THOUGHTS</a:t>
            </a:r>
            <a:r>
              <a:rPr lang="en-HK" dirty="0">
                <a:latin typeface="Grandview" panose="020B0502040204020203" pitchFamily="34" charset="0"/>
              </a:rPr>
              <a:t>, BUT ALSO </a:t>
            </a:r>
            <a:r>
              <a:rPr lang="en-HK" dirty="0">
                <a:solidFill>
                  <a:schemeClr val="tx1"/>
                </a:solidFill>
                <a:latin typeface="Grandview" panose="020B0502040204020203" pitchFamily="34" charset="0"/>
              </a:rPr>
              <a:t>OUR</a:t>
            </a:r>
            <a:r>
              <a:rPr lang="en-HK" dirty="0">
                <a:solidFill>
                  <a:srgbClr val="FF0000"/>
                </a:solidFill>
                <a:latin typeface="Grandview" panose="020B0502040204020203" pitchFamily="34" charset="0"/>
              </a:rPr>
              <a:t> EMOTIONS, BODY SENSATIONS </a:t>
            </a:r>
            <a:r>
              <a:rPr lang="en-HK" dirty="0">
                <a:solidFill>
                  <a:schemeClr val="tx1"/>
                </a:solidFill>
                <a:latin typeface="Grandview" panose="020B0502040204020203" pitchFamily="34" charset="0"/>
              </a:rPr>
              <a:t>AND</a:t>
            </a:r>
            <a:r>
              <a:rPr lang="en-HK" dirty="0">
                <a:solidFill>
                  <a:srgbClr val="FF0000"/>
                </a:solidFill>
                <a:latin typeface="Grandview" panose="020B0502040204020203" pitchFamily="34" charset="0"/>
              </a:rPr>
              <a:t> IMPULSES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6" name="Picture 2" descr="My Top Ten by Piccadilly Enterprises, Hardcover | Barnes &amp;amp; Noble®">
            <a:extLst>
              <a:ext uri="{FF2B5EF4-FFF2-40B4-BE49-F238E27FC236}">
                <a16:creationId xmlns:a16="http://schemas.microsoft.com/office/drawing/2014/main" id="{11A5FE3E-BD9B-534E-9A4B-93434DC7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670559"/>
            <a:ext cx="2741295" cy="37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232249CA-3F7E-B744-AC25-263BD8852452}"/>
              </a:ext>
            </a:extLst>
          </p:cNvPr>
          <p:cNvSpPr txBox="1">
            <a:spLocks/>
          </p:cNvSpPr>
          <p:nvPr/>
        </p:nvSpPr>
        <p:spPr>
          <a:xfrm>
            <a:off x="2205671" y="1693906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800" dirty="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NEGATIVE THOUGHTS</a:t>
            </a:r>
          </a:p>
        </p:txBody>
      </p:sp>
      <p:sp>
        <p:nvSpPr>
          <p:cNvPr id="6" name="Google Shape;99;p17">
            <a:extLst>
              <a:ext uri="{FF2B5EF4-FFF2-40B4-BE49-F238E27FC236}">
                <a16:creationId xmlns:a16="http://schemas.microsoft.com/office/drawing/2014/main" id="{245DCAC5-5732-2B44-BEC4-A29433B5BDCF}"/>
              </a:ext>
            </a:extLst>
          </p:cNvPr>
          <p:cNvSpPr txBox="1">
            <a:spLocks/>
          </p:cNvSpPr>
          <p:nvPr/>
        </p:nvSpPr>
        <p:spPr>
          <a:xfrm>
            <a:off x="6642031" y="2688740"/>
            <a:ext cx="1399585" cy="2145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HK" sz="1600" i="1" dirty="0">
                <a:solidFill>
                  <a:schemeClr val="bg2">
                    <a:lumMod val="75000"/>
                  </a:schemeClr>
                </a:solidFill>
                <a:latin typeface="Frank Ruhl Libre Light"/>
                <a:cs typeface="Frank Ruhl Libre Light"/>
              </a:rPr>
              <a:t>“I’m a failure”</a:t>
            </a:r>
          </a:p>
        </p:txBody>
      </p:sp>
      <p:sp>
        <p:nvSpPr>
          <p:cNvPr id="7" name="Google Shape;99;p17">
            <a:extLst>
              <a:ext uri="{FF2B5EF4-FFF2-40B4-BE49-F238E27FC236}">
                <a16:creationId xmlns:a16="http://schemas.microsoft.com/office/drawing/2014/main" id="{0662C6E9-87D5-7543-BE14-E9EEAAC4D356}"/>
              </a:ext>
            </a:extLst>
          </p:cNvPr>
          <p:cNvSpPr txBox="1">
            <a:spLocks/>
          </p:cNvSpPr>
          <p:nvPr/>
        </p:nvSpPr>
        <p:spPr>
          <a:xfrm>
            <a:off x="3682747" y="2378347"/>
            <a:ext cx="2529841" cy="23754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HK" sz="1600" i="1" dirty="0">
                <a:solidFill>
                  <a:schemeClr val="bg2">
                    <a:lumMod val="75000"/>
                  </a:schemeClr>
                </a:solidFill>
                <a:latin typeface="Frank Ruhl Libre Light"/>
                <a:cs typeface="Frank Ruhl Libre Light"/>
              </a:rPr>
              <a:t>“I’ve got too much to do…”</a:t>
            </a:r>
          </a:p>
        </p:txBody>
      </p:sp>
      <p:sp>
        <p:nvSpPr>
          <p:cNvPr id="8" name="Google Shape;214;p28">
            <a:extLst>
              <a:ext uri="{FF2B5EF4-FFF2-40B4-BE49-F238E27FC236}">
                <a16:creationId xmlns:a16="http://schemas.microsoft.com/office/drawing/2014/main" id="{838284F2-B5BB-0045-9936-64252342D331}"/>
              </a:ext>
            </a:extLst>
          </p:cNvPr>
          <p:cNvSpPr txBox="1">
            <a:spLocks/>
          </p:cNvSpPr>
          <p:nvPr/>
        </p:nvSpPr>
        <p:spPr>
          <a:xfrm>
            <a:off x="2205671" y="3020048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Name the patterns! </a:t>
            </a:r>
          </a:p>
          <a:p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Recognize and record them!</a:t>
            </a:r>
          </a:p>
        </p:txBody>
      </p:sp>
      <p:sp>
        <p:nvSpPr>
          <p:cNvPr id="9" name="Google Shape;105;p18">
            <a:extLst>
              <a:ext uri="{FF2B5EF4-FFF2-40B4-BE49-F238E27FC236}">
                <a16:creationId xmlns:a16="http://schemas.microsoft.com/office/drawing/2014/main" id="{C99838E0-ADC9-5645-AE67-707816D01AF2}"/>
              </a:ext>
            </a:extLst>
          </p:cNvPr>
          <p:cNvSpPr txBox="1">
            <a:spLocks/>
          </p:cNvSpPr>
          <p:nvPr/>
        </p:nvSpPr>
        <p:spPr>
          <a:xfrm>
            <a:off x="4715723" y="1437661"/>
            <a:ext cx="2413296" cy="389436"/>
          </a:xfrm>
          <a:prstGeom prst="rect">
            <a:avLst/>
          </a:prstGeom>
          <a:solidFill>
            <a:srgbClr val="E7E9E8">
              <a:alpha val="8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HK" dirty="0"/>
              <a:t>PAY ATTENTION TO OUR</a:t>
            </a:r>
          </a:p>
        </p:txBody>
      </p:sp>
    </p:spTree>
    <p:extLst>
      <p:ext uri="{BB962C8B-B14F-4D97-AF65-F5344CB8AC3E}">
        <p14:creationId xmlns:p14="http://schemas.microsoft.com/office/powerpoint/2010/main" val="227847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210;p28">
            <a:extLst>
              <a:ext uri="{FF2B5EF4-FFF2-40B4-BE49-F238E27FC236}">
                <a16:creationId xmlns:a16="http://schemas.microsoft.com/office/drawing/2014/main" id="{DCFF6DC5-951D-1042-BFFE-7A647C500045}"/>
              </a:ext>
            </a:extLst>
          </p:cNvPr>
          <p:cNvSpPr txBox="1">
            <a:spLocks/>
          </p:cNvSpPr>
          <p:nvPr/>
        </p:nvSpPr>
        <p:spPr>
          <a:xfrm>
            <a:off x="855300" y="-115644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800" b="1" dirty="0">
                <a:solidFill>
                  <a:schemeClr val="bg1"/>
                </a:solidFill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  <a:t>Checklist of Negative Thoughts</a:t>
            </a:r>
            <a:endParaRPr lang="en-HK" sz="2800" b="1" dirty="0">
              <a:latin typeface="Grandview Display" panose="020B0502040204020203" pitchFamily="34" charset="0"/>
              <a:ea typeface="Senty Golden Bell 新蒂金钟体" panose="03000600000000000000" pitchFamily="66" charset="-120"/>
              <a:cs typeface="Montserrat Light"/>
              <a:sym typeface="Montserrat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D4B84-2322-4140-A980-2F83CB6ED111}"/>
              </a:ext>
            </a:extLst>
          </p:cNvPr>
          <p:cNvSpPr txBox="1"/>
          <p:nvPr/>
        </p:nvSpPr>
        <p:spPr>
          <a:xfrm>
            <a:off x="644577" y="779256"/>
            <a:ext cx="392742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feel like I am up against the world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am no good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Why can’t I every succeed?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No one understands me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have let people down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don’t think I can go on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wish I were a better person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am so weak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My life’s not going the way I want it to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I’m so disappointed in myself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Nothing feels good anymore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can’t stand this anymore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can’t get started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What’s wrong with me?</a:t>
            </a:r>
          </a:p>
          <a:p>
            <a:pPr marL="457200" lvl="0" indent="-457200">
              <a:buAutoNum type="arabicPeriod"/>
            </a:pPr>
            <a:r>
              <a:rPr lang="en-HK" sz="1500" dirty="0">
                <a:latin typeface="Grandview Display" panose="020B0502040204020203" pitchFamily="34" charset="0"/>
              </a:rPr>
              <a:t>I wish I were somewhere else</a:t>
            </a:r>
          </a:p>
          <a:p>
            <a:pPr marL="457200" lvl="0" indent="-457200">
              <a:buAutoNum type="arabicPeriod"/>
            </a:pPr>
            <a:endParaRPr lang="en-HK" sz="1500" dirty="0">
              <a:latin typeface="Grandview Display" panose="020B0502040204020203" pitchFamily="34" charset="0"/>
            </a:endParaRPr>
          </a:p>
          <a:p>
            <a:pPr marL="457200" lvl="0" indent="-457200">
              <a:buAutoNum type="arabicPeriod"/>
            </a:pPr>
            <a:endParaRPr lang="en-HK" sz="1500" dirty="0">
              <a:latin typeface="Grandview Display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D96AE-222B-8C48-A97D-B3A643FF97B6}"/>
              </a:ext>
            </a:extLst>
          </p:cNvPr>
          <p:cNvSpPr/>
          <p:nvPr/>
        </p:nvSpPr>
        <p:spPr>
          <a:xfrm>
            <a:off x="4452080" y="809425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can’t get things together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hate myself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am worthless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wish I could just disappear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What’s the matter with me?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am a loser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My life is a mess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am a failure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I’ll never make it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feel so helpless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Something has to change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There must be something wrong with me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My future is bleak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It is just not worth it</a:t>
            </a:r>
          </a:p>
          <a:p>
            <a:pPr marL="457200" lvl="0" indent="-457200">
              <a:buAutoNum type="arabicPeriod" startAt="16"/>
            </a:pPr>
            <a:r>
              <a:rPr lang="en-HK" sz="1500" dirty="0">
                <a:latin typeface="Grandview Display" panose="020B0502040204020203" pitchFamily="34" charset="0"/>
              </a:rPr>
              <a:t>I can’t finish anything</a:t>
            </a:r>
          </a:p>
        </p:txBody>
      </p:sp>
    </p:spTree>
    <p:extLst>
      <p:ext uri="{BB962C8B-B14F-4D97-AF65-F5344CB8AC3E}">
        <p14:creationId xmlns:p14="http://schemas.microsoft.com/office/powerpoint/2010/main" val="97704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The more we recognize the negative thoughts as patterns, the less likely they are to ‘</a:t>
            </a:r>
            <a:r>
              <a:rPr lang="en" b="1" i="0" dirty="0"/>
              <a:t>press our buttons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0"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855300" y="973806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 Light"/>
                <a:ea typeface="Montserrat Light"/>
                <a:cs typeface="Montserrat Light"/>
                <a:sym typeface="Montserrat Light"/>
              </a:rPr>
              <a:t>How do I spend my time?</a:t>
            </a: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855300" y="178340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Make choices that support my well-being and that of those around me</a:t>
            </a:r>
          </a:p>
        </p:txBody>
      </p:sp>
      <p:sp>
        <p:nvSpPr>
          <p:cNvPr id="214" name="Google Shape;214;p28"/>
          <p:cNvSpPr txBox="1">
            <a:spLocks noGrp="1"/>
          </p:cNvSpPr>
          <p:nvPr>
            <p:ph type="ctrTitle" idx="4294967295"/>
          </p:nvPr>
        </p:nvSpPr>
        <p:spPr>
          <a:xfrm>
            <a:off x="855300" y="2497882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 Light"/>
                <a:ea typeface="Montserrat Light"/>
                <a:cs typeface="Montserrat Light"/>
                <a:sym typeface="Montserrat Light"/>
              </a:rPr>
              <a:t>What nourishes me?</a:t>
            </a: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4294967295"/>
          </p:nvPr>
        </p:nvSpPr>
        <p:spPr>
          <a:xfrm>
            <a:off x="855300" y="3392782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>
                <a:latin typeface="Montserrat Light"/>
              </a:rPr>
              <a:t>What depletes me?</a:t>
            </a:r>
            <a:endParaRPr sz="2000" dirty="0">
              <a:latin typeface="Montserrat Light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210;p28">
            <a:extLst>
              <a:ext uri="{FF2B5EF4-FFF2-40B4-BE49-F238E27FC236}">
                <a16:creationId xmlns:a16="http://schemas.microsoft.com/office/drawing/2014/main" id="{A99B5686-A0A1-5644-9779-881F68B365F9}"/>
              </a:ext>
            </a:extLst>
          </p:cNvPr>
          <p:cNvSpPr txBox="1">
            <a:spLocks/>
          </p:cNvSpPr>
          <p:nvPr/>
        </p:nvSpPr>
        <p:spPr>
          <a:xfrm>
            <a:off x="855300" y="-172371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HK" sz="2000" b="1" dirty="0">
                <a:solidFill>
                  <a:schemeClr val="bg1"/>
                </a:solidFill>
              </a:rPr>
              <a:t>Love ourselves and have more self compassion</a:t>
            </a:r>
          </a:p>
        </p:txBody>
      </p:sp>
    </p:spTree>
    <p:extLst>
      <p:ext uri="{BB962C8B-B14F-4D97-AF65-F5344CB8AC3E}">
        <p14:creationId xmlns:p14="http://schemas.microsoft.com/office/powerpoint/2010/main" val="109618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232249CA-3F7E-B744-AC25-263BD8852452}"/>
              </a:ext>
            </a:extLst>
          </p:cNvPr>
          <p:cNvSpPr txBox="1">
            <a:spLocks/>
          </p:cNvSpPr>
          <p:nvPr/>
        </p:nvSpPr>
        <p:spPr>
          <a:xfrm>
            <a:off x="2273405" y="1676850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200" dirty="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TAKE CARE OF YOUR</a:t>
            </a:r>
            <a:br>
              <a:rPr lang="en-HK" sz="2200" dirty="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HK" sz="2200" dirty="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PHYSICAL &amp; MENTAL WELLBEING</a:t>
            </a:r>
          </a:p>
        </p:txBody>
      </p:sp>
      <p:pic>
        <p:nvPicPr>
          <p:cNvPr id="3078" name="Picture 6" descr="Healthy Lifestyle And Self-care Concept Stock Vector - Illustration of  exercising, activity: 173734174">
            <a:extLst>
              <a:ext uri="{FF2B5EF4-FFF2-40B4-BE49-F238E27FC236}">
                <a16:creationId xmlns:a16="http://schemas.microsoft.com/office/drawing/2014/main" id="{02F1A661-0C61-8D42-866C-A44DC2C9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8" y="1211438"/>
            <a:ext cx="2720624" cy="27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69A9E1-C795-404E-B8FB-C4D503B7B566}"/>
              </a:ext>
            </a:extLst>
          </p:cNvPr>
          <p:cNvSpPr/>
          <p:nvPr/>
        </p:nvSpPr>
        <p:spPr>
          <a:xfrm>
            <a:off x="3578578" y="2613778"/>
            <a:ext cx="481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1800" dirty="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 self-care habits </a:t>
            </a:r>
          </a:p>
          <a:p>
            <a:pPr algn="ctr"/>
            <a:r>
              <a:rPr lang="en-HK" sz="1800" dirty="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your daily routine</a:t>
            </a:r>
          </a:p>
          <a:p>
            <a:pPr algn="ctr"/>
            <a:endParaRPr lang="en-HK" sz="1800" dirty="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/>
            <a:r>
              <a:rPr lang="en-HK" sz="1800" dirty="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Simplest way: </a:t>
            </a:r>
            <a:r>
              <a:rPr lang="en-HK" sz="1800" b="1" u="sng" dirty="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Daily physical exercise</a:t>
            </a:r>
            <a:r>
              <a:rPr lang="en-HK" sz="1800" dirty="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208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8F148-1EF9-2D44-B31A-12A4EAD1C4DF}"/>
              </a:ext>
            </a:extLst>
          </p:cNvPr>
          <p:cNvSpPr txBox="1"/>
          <p:nvPr/>
        </p:nvSpPr>
        <p:spPr>
          <a:xfrm>
            <a:off x="3835021" y="25111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Google Shape;210;p28">
            <a:extLst>
              <a:ext uri="{FF2B5EF4-FFF2-40B4-BE49-F238E27FC236}">
                <a16:creationId xmlns:a16="http://schemas.microsoft.com/office/drawing/2014/main" id="{A6B0BBFD-A000-734C-879E-4CAC9307505D}"/>
              </a:ext>
            </a:extLst>
          </p:cNvPr>
          <p:cNvSpPr txBox="1">
            <a:spLocks/>
          </p:cNvSpPr>
          <p:nvPr/>
        </p:nvSpPr>
        <p:spPr>
          <a:xfrm>
            <a:off x="5427300" y="3238969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HK" sz="2400" b="1" dirty="0"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  <a:t>Not only lawyers…</a:t>
            </a:r>
          </a:p>
          <a:p>
            <a:pPr algn="l"/>
            <a:endParaRPr lang="en-HK" sz="2400" b="1" dirty="0">
              <a:latin typeface="Grandview Display" panose="020B0502040204020203" pitchFamily="34" charset="0"/>
              <a:ea typeface="Senty Golden Bell 新蒂金钟体" panose="03000600000000000000" pitchFamily="66" charset="-120"/>
              <a:cs typeface="Montserrat Light"/>
              <a:sym typeface="Montserrat Light"/>
            </a:endParaRPr>
          </a:p>
        </p:txBody>
      </p:sp>
      <p:pic>
        <p:nvPicPr>
          <p:cNvPr id="5128" name="Picture 8" descr="Depression in China — Shorthand Social">
            <a:extLst>
              <a:ext uri="{FF2B5EF4-FFF2-40B4-BE49-F238E27FC236}">
                <a16:creationId xmlns:a16="http://schemas.microsoft.com/office/drawing/2014/main" id="{BB75F586-3487-274E-B90D-397CB780F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24544" r="6575" b="41277"/>
          <a:stretch/>
        </p:blipFill>
        <p:spPr bwMode="auto">
          <a:xfrm>
            <a:off x="656868" y="1830657"/>
            <a:ext cx="3983372" cy="26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epression in China — Shorthand Social">
            <a:extLst>
              <a:ext uri="{FF2B5EF4-FFF2-40B4-BE49-F238E27FC236}">
                <a16:creationId xmlns:a16="http://schemas.microsoft.com/office/drawing/2014/main" id="{A4413F3A-7253-8F4B-8AF4-B38C7B453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2122" r="10861" b="75039"/>
          <a:stretch/>
        </p:blipFill>
        <p:spPr bwMode="auto">
          <a:xfrm>
            <a:off x="4102181" y="655738"/>
            <a:ext cx="4412248" cy="21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10;p28">
            <a:extLst>
              <a:ext uri="{FF2B5EF4-FFF2-40B4-BE49-F238E27FC236}">
                <a16:creationId xmlns:a16="http://schemas.microsoft.com/office/drawing/2014/main" id="{C1FCECB4-2979-A041-92D4-9C07A7532290}"/>
              </a:ext>
            </a:extLst>
          </p:cNvPr>
          <p:cNvSpPr txBox="1">
            <a:spLocks/>
          </p:cNvSpPr>
          <p:nvPr/>
        </p:nvSpPr>
        <p:spPr>
          <a:xfrm>
            <a:off x="1289774" y="990349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HK" sz="2400" b="1" dirty="0"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  <a:t>WORLDWIDE </a:t>
            </a:r>
            <a:br>
              <a:rPr lang="en-HK" sz="2400" b="1" dirty="0"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</a:br>
            <a:r>
              <a:rPr lang="en-HK" sz="2400" b="1" dirty="0"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  <a:t>DEPRESSION</a:t>
            </a:r>
          </a:p>
          <a:p>
            <a:pPr algn="l"/>
            <a:endParaRPr lang="en-HK" sz="2400" b="1" dirty="0">
              <a:latin typeface="Grandview Display" panose="020B0502040204020203" pitchFamily="34" charset="0"/>
              <a:ea typeface="Senty Golden Bell 新蒂金钟体" panose="03000600000000000000" pitchFamily="66" charset="-120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215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855300" y="531404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HK" sz="2400" dirty="0">
                <a:latin typeface="Montserrat Light"/>
                <a:ea typeface="Montserrat Light"/>
                <a:cs typeface="Montserrat Light"/>
                <a:sym typeface="Montserrat Light"/>
              </a:rPr>
              <a:t>In UK, 3,010 of every 10,000 legal professionals</a:t>
            </a:r>
            <a:endParaRPr sz="2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855300" y="166009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HK" sz="1600" b="1" u="sng" dirty="0"/>
              <a:t>Law Society (England &amp; Wales) report (2017)</a:t>
            </a:r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4294967295"/>
          </p:nvPr>
        </p:nvSpPr>
        <p:spPr>
          <a:xfrm>
            <a:off x="855300" y="1998587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en-HK" sz="1400" b="1" dirty="0"/>
              <a:t>“</a:t>
            </a:r>
            <a:r>
              <a:rPr lang="en-HK" sz="1400" b="1" dirty="0">
                <a:solidFill>
                  <a:schemeClr val="accent6"/>
                </a:solidFill>
              </a:rPr>
              <a:t>more than 90%</a:t>
            </a:r>
            <a:r>
              <a:rPr lang="en-HK" sz="1400" b="1" dirty="0"/>
              <a:t> of junior lawyers” are impacted by </a:t>
            </a:r>
            <a:r>
              <a:rPr lang="en-HK" sz="1400" b="1" dirty="0">
                <a:solidFill>
                  <a:schemeClr val="accent6"/>
                </a:solidFill>
              </a:rPr>
              <a:t>anxiety, stress and depression</a:t>
            </a:r>
          </a:p>
          <a:p>
            <a:pPr marL="0" lvl="0" indent="0" algn="ctr">
              <a:spcAft>
                <a:spcPts val="800"/>
              </a:spcAft>
              <a:buNone/>
            </a:pPr>
            <a:r>
              <a:rPr lang="en-HK" sz="1400" b="1" dirty="0"/>
              <a:t>“</a:t>
            </a:r>
            <a:r>
              <a:rPr lang="en-HK" sz="1400" b="1" dirty="0">
                <a:solidFill>
                  <a:schemeClr val="accent6"/>
                </a:solidFill>
              </a:rPr>
              <a:t>more than a quarter </a:t>
            </a:r>
            <a:r>
              <a:rPr lang="en-HK" sz="1400" b="1" dirty="0"/>
              <a:t>describing </a:t>
            </a:r>
            <a:r>
              <a:rPr lang="en-HK" sz="1400" b="1" dirty="0">
                <a:solidFill>
                  <a:schemeClr val="accent6"/>
                </a:solidFill>
              </a:rPr>
              <a:t>stress levels</a:t>
            </a:r>
            <a:r>
              <a:rPr lang="en-HK" sz="1400" b="1" dirty="0"/>
              <a:t> as </a:t>
            </a:r>
            <a:r>
              <a:rPr lang="en-HK" sz="1400" b="1" dirty="0">
                <a:solidFill>
                  <a:schemeClr val="accent6"/>
                </a:solidFill>
              </a:rPr>
              <a:t>‘severe’ or ‘extreme’”</a:t>
            </a:r>
          </a:p>
          <a:p>
            <a:pPr marL="0" lvl="0" indent="0" algn="ctr">
              <a:spcAft>
                <a:spcPts val="800"/>
              </a:spcAft>
              <a:buNone/>
            </a:pPr>
            <a:r>
              <a:rPr lang="en-HK" sz="1400" b="1" dirty="0"/>
              <a:t>“</a:t>
            </a:r>
            <a:r>
              <a:rPr lang="en-HK" sz="1400" b="1" dirty="0">
                <a:solidFill>
                  <a:schemeClr val="accent6"/>
                </a:solidFill>
              </a:rPr>
              <a:t>more than half</a:t>
            </a:r>
            <a:r>
              <a:rPr lang="en-HK" sz="1400" b="1" dirty="0"/>
              <a:t>” said “they regularly/occasionally </a:t>
            </a:r>
            <a:r>
              <a:rPr lang="en-HK" sz="1400" b="1" dirty="0">
                <a:solidFill>
                  <a:schemeClr val="accent6"/>
                </a:solidFill>
              </a:rPr>
              <a:t>feel unable to cope at work due to pressure</a:t>
            </a:r>
            <a:r>
              <a:rPr lang="en-HK" sz="1400" b="1" dirty="0"/>
              <a:t>”</a:t>
            </a:r>
            <a:endParaRPr sz="1400" b="1" dirty="0"/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4294967295"/>
          </p:nvPr>
        </p:nvSpPr>
        <p:spPr>
          <a:xfrm>
            <a:off x="855300" y="1183030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en-HK" sz="1600" b="1" dirty="0">
                <a:latin typeface="Montserrat Light"/>
                <a:ea typeface="Montserrat Light"/>
                <a:cs typeface="Montserrat Light"/>
                <a:sym typeface="Montserrat Light"/>
              </a:rPr>
              <a:t>has reported stress, depression or anxiety in the past three years</a:t>
            </a:r>
            <a:endParaRPr sz="1600" b="1"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" name="Google Shape;211;p28">
            <a:extLst>
              <a:ext uri="{FF2B5EF4-FFF2-40B4-BE49-F238E27FC236}">
                <a16:creationId xmlns:a16="http://schemas.microsoft.com/office/drawing/2014/main" id="{96398BAD-5B7F-6B4F-AF45-FB23D8C34E17}"/>
              </a:ext>
            </a:extLst>
          </p:cNvPr>
          <p:cNvSpPr txBox="1">
            <a:spLocks/>
          </p:cNvSpPr>
          <p:nvPr/>
        </p:nvSpPr>
        <p:spPr>
          <a:xfrm>
            <a:off x="855300" y="3322116"/>
            <a:ext cx="7433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HK" sz="1600" b="1" u="sng" dirty="0"/>
              <a:t>Law Society’s Junior Lawyer Division (2019)</a:t>
            </a:r>
          </a:p>
        </p:txBody>
      </p:sp>
      <p:sp>
        <p:nvSpPr>
          <p:cNvPr id="11" name="Google Shape;213;p28">
            <a:extLst>
              <a:ext uri="{FF2B5EF4-FFF2-40B4-BE49-F238E27FC236}">
                <a16:creationId xmlns:a16="http://schemas.microsoft.com/office/drawing/2014/main" id="{80108280-ACD9-1C47-9A20-BF4F88B2C76D}"/>
              </a:ext>
            </a:extLst>
          </p:cNvPr>
          <p:cNvSpPr txBox="1">
            <a:spLocks/>
          </p:cNvSpPr>
          <p:nvPr/>
        </p:nvSpPr>
        <p:spPr>
          <a:xfrm>
            <a:off x="985122" y="3714215"/>
            <a:ext cx="7433400" cy="70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HK" sz="1400" b="1" dirty="0"/>
              <a:t>“</a:t>
            </a:r>
            <a:r>
              <a:rPr lang="en-HK" sz="1400" b="1" dirty="0">
                <a:solidFill>
                  <a:schemeClr val="accent6"/>
                </a:solidFill>
              </a:rPr>
              <a:t>one in 15 junior lawyers </a:t>
            </a:r>
            <a:r>
              <a:rPr lang="en-HK" sz="1400" b="1" dirty="0"/>
              <a:t>(6.4%) experienced </a:t>
            </a:r>
            <a:r>
              <a:rPr lang="en-HK" sz="1400" b="1" dirty="0">
                <a:solidFill>
                  <a:schemeClr val="accent6"/>
                </a:solidFill>
              </a:rPr>
              <a:t>suicidal thoughts</a:t>
            </a:r>
            <a:r>
              <a:rPr lang="en-HK" sz="1400" b="1" dirty="0"/>
              <a:t>”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HK" sz="1400" b="1" dirty="0">
                <a:solidFill>
                  <a:schemeClr val="accent6"/>
                </a:solidFill>
              </a:rPr>
              <a:t>47% </a:t>
            </a:r>
            <a:r>
              <a:rPr lang="en-HK" sz="1400" b="1" dirty="0"/>
              <a:t>had experienced </a:t>
            </a:r>
            <a:r>
              <a:rPr lang="en-HK" sz="1400" b="1" dirty="0">
                <a:solidFill>
                  <a:schemeClr val="accent6"/>
                </a:solidFill>
              </a:rPr>
              <a:t>mental ill-health </a:t>
            </a:r>
            <a:r>
              <a:rPr lang="en-HK" sz="1400" b="1" dirty="0"/>
              <a:t>from work-related stress</a:t>
            </a:r>
          </a:p>
        </p:txBody>
      </p:sp>
    </p:spTree>
    <p:extLst>
      <p:ext uri="{BB962C8B-B14F-4D97-AF65-F5344CB8AC3E}">
        <p14:creationId xmlns:p14="http://schemas.microsoft.com/office/powerpoint/2010/main" val="5669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928035" y="649037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" b="1" u="sng" dirty="0"/>
              <a:t>US </a:t>
            </a:r>
            <a:r>
              <a:rPr lang="en" b="1" u="sng" dirty="0" smtClean="0"/>
              <a:t>Well-Being Reports </a:t>
            </a:r>
            <a:r>
              <a:rPr lang="en" b="1" u="sng" dirty="0"/>
              <a:t>(2016)</a:t>
            </a:r>
            <a:endParaRPr dirty="0"/>
          </a:p>
        </p:txBody>
      </p:sp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" name="Google Shape;131;p20">
            <a:extLst>
              <a:ext uri="{FF2B5EF4-FFF2-40B4-BE49-F238E27FC236}">
                <a16:creationId xmlns:a16="http://schemas.microsoft.com/office/drawing/2014/main" id="{23B0AAF8-044F-7740-B62D-659CBD52D898}"/>
              </a:ext>
            </a:extLst>
          </p:cNvPr>
          <p:cNvSpPr txBox="1">
            <a:spLocks/>
          </p:cNvSpPr>
          <p:nvPr/>
        </p:nvSpPr>
        <p:spPr>
          <a:xfrm>
            <a:off x="984211" y="1324474"/>
            <a:ext cx="2412752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r>
              <a:rPr lang="en-HK" sz="1600" b="1" dirty="0" smtClean="0"/>
              <a:t>The </a:t>
            </a:r>
            <a:r>
              <a:rPr lang="en-HK" sz="1600" b="1" dirty="0"/>
              <a:t>Law Student Study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Font typeface="Frank Ruhl Libre Light"/>
              <a:buNone/>
            </a:pPr>
            <a:r>
              <a:rPr lang="en-HK" sz="1200" dirty="0" smtClean="0"/>
              <a:t>3,300</a:t>
            </a:r>
            <a:r>
              <a:rPr lang="en-HK" sz="1200" dirty="0"/>
              <a:t>+ law students from 15 American law schools</a:t>
            </a:r>
            <a:r>
              <a:rPr lang="en-HK" sz="1200" dirty="0" smtClean="0"/>
              <a:t>]</a:t>
            </a:r>
            <a:endParaRPr lang="en-HK" sz="1200" dirty="0"/>
          </a:p>
        </p:txBody>
      </p:sp>
      <p:sp>
        <p:nvSpPr>
          <p:cNvPr id="26" name="Google Shape;131;p20">
            <a:extLst>
              <a:ext uri="{FF2B5EF4-FFF2-40B4-BE49-F238E27FC236}">
                <a16:creationId xmlns:a16="http://schemas.microsoft.com/office/drawing/2014/main" id="{E57B9CA5-1F0E-B04F-BBF9-F698895F5DBC}"/>
              </a:ext>
            </a:extLst>
          </p:cNvPr>
          <p:cNvSpPr txBox="1">
            <a:spLocks/>
          </p:cNvSpPr>
          <p:nvPr/>
        </p:nvSpPr>
        <p:spPr>
          <a:xfrm>
            <a:off x="2593750" y="2578289"/>
            <a:ext cx="2412752" cy="18058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r>
              <a:rPr lang="en-HK" sz="1200" b="1" dirty="0"/>
              <a:t>Reasons: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Perceived threat to bar admission (63%)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Perceived threat to job / academic status (62%)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Social stigma (43%)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Believe they could handle the problem themselves (39%)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2080" y="637913"/>
            <a:ext cx="2749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 Ruhl Libre Light" panose="020B0604020202020204" charset="-79"/>
                <a:cs typeface="Frank Ruhl Libre Light" panose="020B0604020202020204" charset="-79"/>
              </a:rPr>
              <a:t>17% Depression</a:t>
            </a:r>
          </a:p>
          <a:p>
            <a:endParaRPr lang="en-US" dirty="0" smtClean="0"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latin typeface="Frank Ruhl Libre Light" panose="020B0604020202020204" charset="-79"/>
                <a:cs typeface="Frank Ruhl Libre Light" panose="020B0604020202020204" charset="-79"/>
              </a:rPr>
              <a:t>14% Severe anxiety </a:t>
            </a:r>
          </a:p>
          <a:p>
            <a:endParaRPr lang="en-US" dirty="0" smtClean="0"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latin typeface="Frank Ruhl Libre Light" panose="020B0604020202020204" charset="-79"/>
                <a:cs typeface="Frank Ruhl Libre Light" panose="020B0604020202020204" charset="-79"/>
              </a:rPr>
              <a:t>23% Moderate anxiety </a:t>
            </a:r>
          </a:p>
          <a:p>
            <a:endParaRPr lang="en-US" dirty="0" smtClean="0"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latin typeface="Frank Ruhl Libre Light" panose="020B0604020202020204" charset="-79"/>
                <a:cs typeface="Frank Ruhl Libre Light" panose="020B0604020202020204" charset="-79"/>
              </a:rPr>
              <a:t>6% Serious suicidal thoughts </a:t>
            </a:r>
          </a:p>
          <a:p>
            <a:endParaRPr lang="en-US" dirty="0" smtClean="0"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latin typeface="Frank Ruhl Libre Light" panose="020B0604020202020204" charset="-79"/>
                <a:cs typeface="Frank Ruhl Libre Light" panose="020B0604020202020204" charset="-79"/>
              </a:rPr>
              <a:t>43% Binge drinking at least once in the prior two weeks </a:t>
            </a:r>
          </a:p>
          <a:p>
            <a:endParaRPr lang="en-US" dirty="0" smtClean="0"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Only 4% used a health professional for alcohol or drug issues </a:t>
            </a:r>
          </a:p>
          <a:p>
            <a:endParaRPr lang="en-US" dirty="0" smtClean="0">
              <a:solidFill>
                <a:srgbClr val="FF0000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42% felt they needed help for mental health issues, only half of those sought help</a:t>
            </a:r>
            <a:endParaRPr lang="en-US" dirty="0">
              <a:solidFill>
                <a:srgbClr val="FF0000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cxnSp>
        <p:nvCxnSpPr>
          <p:cNvPr id="9" name="Straight Arrow Connector 8"/>
          <p:cNvCxnSpPr>
            <a:stCxn id="26" idx="3"/>
          </p:cNvCxnSpPr>
          <p:nvPr/>
        </p:nvCxnSpPr>
        <p:spPr>
          <a:xfrm flipV="1">
            <a:off x="5006502" y="3359285"/>
            <a:ext cx="551234" cy="12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6502" y="3878094"/>
            <a:ext cx="551234" cy="24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3F7E-0A8F-7B4C-BA64-028F5762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77F8-568C-5445-A8A8-F73D49F90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A826E-E84F-F448-8004-FE461A499C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AFC37-505F-D241-B4CB-E3570676383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7E1E2-3212-0441-8908-53A8403CB4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26" name="Picture 2" descr="Virginia State Bar - Lawyer Resources - Lawyer Well-Being">
            <a:extLst>
              <a:ext uri="{FF2B5EF4-FFF2-40B4-BE49-F238E27FC236}">
                <a16:creationId xmlns:a16="http://schemas.microsoft.com/office/drawing/2014/main" id="{DBD292BE-1676-9542-871E-82107D9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4000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4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AB5EE-9558-4440-8CD3-DBAF7322BE2C}"/>
              </a:ext>
            </a:extLst>
          </p:cNvPr>
          <p:cNvSpPr txBox="1"/>
          <p:nvPr/>
        </p:nvSpPr>
        <p:spPr>
          <a:xfrm>
            <a:off x="700661" y="2909241"/>
            <a:ext cx="7742678" cy="146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HK" sz="1500" dirty="0">
                <a:latin typeface="Grandview Display" panose="020B0502040204020203" pitchFamily="34" charset="0"/>
              </a:rPr>
              <a:t>The well-being of law students is vital to the development of legal profession </a:t>
            </a:r>
          </a:p>
          <a:p>
            <a:pPr marL="285750" lvl="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TW" sz="1500" dirty="0">
                <a:latin typeface="Grandview Display" panose="020B0502040204020203" pitchFamily="34" charset="0"/>
              </a:rPr>
              <a:t>Scholars pointed out a declining satisfaction among lawyers and law students (</a:t>
            </a:r>
            <a:r>
              <a:rPr lang="en-US" altLang="zh-TW" sz="1500" dirty="0" err="1">
                <a:latin typeface="Grandview Display" panose="020B0502040204020203" pitchFamily="34" charset="0"/>
              </a:rPr>
              <a:t>Schiltz</a:t>
            </a:r>
            <a:r>
              <a:rPr lang="en-US" altLang="zh-TW" sz="1500" dirty="0">
                <a:latin typeface="Grandview Display" panose="020B0502040204020203" pitchFamily="34" charset="0"/>
              </a:rPr>
              <a:t>, 1999; </a:t>
            </a:r>
            <a:r>
              <a:rPr lang="en-US" altLang="zh-TW" sz="1500" dirty="0" err="1">
                <a:latin typeface="Grandview Display" panose="020B0502040204020203" pitchFamily="34" charset="0"/>
              </a:rPr>
              <a:t>Daicoff</a:t>
            </a:r>
            <a:r>
              <a:rPr lang="en-US" altLang="zh-TW" sz="1500" dirty="0">
                <a:latin typeface="Grandview Display" panose="020B0502040204020203" pitchFamily="34" charset="0"/>
              </a:rPr>
              <a:t>, 1997)</a:t>
            </a:r>
          </a:p>
          <a:p>
            <a:pPr marL="285750" lvl="0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TW" sz="1500" dirty="0">
                <a:latin typeface="Grandview Display" panose="020B0502040204020203" pitchFamily="34" charset="0"/>
              </a:rPr>
              <a:t>With the </a:t>
            </a:r>
            <a:r>
              <a:rPr lang="en-US" altLang="zh-TW" sz="1500" b="1" dirty="0">
                <a:latin typeface="Grandview Display" panose="020B0502040204020203" pitchFamily="34" charset="0"/>
              </a:rPr>
              <a:t>globalization of legal practice</a:t>
            </a:r>
            <a:r>
              <a:rPr lang="en-US" altLang="zh-TW" sz="1500" dirty="0">
                <a:latin typeface="Grandview Display" panose="020B0502040204020203" pitchFamily="34" charset="0"/>
              </a:rPr>
              <a:t>, Hong Kong follows the trend of </a:t>
            </a:r>
            <a:r>
              <a:rPr lang="en-US" altLang="zh-TW" sz="1500" b="1" dirty="0">
                <a:latin typeface="Grandview Display" panose="020B0502040204020203" pitchFamily="34" charset="0"/>
              </a:rPr>
              <a:t>declining well-being in lawyers and law students</a:t>
            </a:r>
          </a:p>
        </p:txBody>
      </p:sp>
      <p:pic>
        <p:nvPicPr>
          <p:cNvPr id="1028" name="Picture 4" descr="5 Ways to Handle the Stress of a Law Degree">
            <a:extLst>
              <a:ext uri="{FF2B5EF4-FFF2-40B4-BE49-F238E27FC236}">
                <a16:creationId xmlns:a16="http://schemas.microsoft.com/office/drawing/2014/main" id="{6453B013-CD9F-3C48-AA94-4D3E9141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8" y="725682"/>
            <a:ext cx="2964957" cy="21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BA survey reveals lawyer wellbeing is a cause for global concern | Blog |  MD Communications">
            <a:extLst>
              <a:ext uri="{FF2B5EF4-FFF2-40B4-BE49-F238E27FC236}">
                <a16:creationId xmlns:a16="http://schemas.microsoft.com/office/drawing/2014/main" id="{EDA5F516-4ABA-C943-8A6C-4A4F2115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13" y="732002"/>
            <a:ext cx="4039529" cy="21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5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AB5EE-9558-4440-8CD3-DBAF7322BE2C}"/>
              </a:ext>
            </a:extLst>
          </p:cNvPr>
          <p:cNvSpPr txBox="1"/>
          <p:nvPr/>
        </p:nvSpPr>
        <p:spPr>
          <a:xfrm>
            <a:off x="673523" y="1159268"/>
            <a:ext cx="7796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Grandview Display" panose="020B0502040204020203" pitchFamily="34" charset="0"/>
              </a:rPr>
              <a:t>Two </a:t>
            </a:r>
            <a:r>
              <a:rPr lang="en-US" altLang="zh-TW" sz="1600" dirty="0">
                <a:latin typeface="Grandview Display" panose="020B0502040204020203" pitchFamily="34" charset="0"/>
              </a:rPr>
              <a:t>schools of thoughts emerged from the literature on the wellbeing of lawyers &amp; law students:</a:t>
            </a:r>
          </a:p>
          <a:p>
            <a:endParaRPr lang="en-US" altLang="zh-TW" sz="1600" dirty="0">
              <a:latin typeface="Grandview Display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altLang="zh-TW" sz="1600" b="1" dirty="0">
                <a:latin typeface="Grandview Display" panose="020B0502040204020203" pitchFamily="34" charset="0"/>
              </a:rPr>
              <a:t>Mental health vulnerability of lawyers and law students due to </a:t>
            </a:r>
            <a:r>
              <a:rPr lang="en-US" altLang="zh-TW" sz="1600" b="1" u="sng" dirty="0">
                <a:solidFill>
                  <a:srgbClr val="FF0000"/>
                </a:solidFill>
                <a:latin typeface="Grandview Display" panose="020B0502040204020203" pitchFamily="34" charset="0"/>
              </a:rPr>
              <a:t>personal attributes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>
                <a:latin typeface="Grandview Display" panose="020B0502040204020203" pitchFamily="34" charset="0"/>
              </a:rPr>
              <a:t>Lawyers and law students are </a:t>
            </a:r>
            <a:r>
              <a:rPr lang="en-US" altLang="zh-TW" sz="1600" b="1" dirty="0">
                <a:solidFill>
                  <a:srgbClr val="FF0000"/>
                </a:solidFill>
                <a:latin typeface="Grandview Display" panose="020B0502040204020203" pitchFamily="34" charset="0"/>
              </a:rPr>
              <a:t>pessimistic by self-selection </a:t>
            </a:r>
            <a:r>
              <a:rPr lang="en-US" altLang="zh-TW" sz="1600" dirty="0">
                <a:latin typeface="Grandview Display" panose="020B0502040204020203" pitchFamily="34" charset="0"/>
              </a:rPr>
              <a:t>and the nature of law: high pressure and </a:t>
            </a:r>
            <a:r>
              <a:rPr lang="en-US" altLang="zh-TW" sz="1600" b="1" dirty="0">
                <a:solidFill>
                  <a:srgbClr val="FF0000"/>
                </a:solidFill>
                <a:latin typeface="Grandview Display" panose="020B0502040204020203" pitchFamily="34" charset="0"/>
              </a:rPr>
              <a:t>zero-sum game </a:t>
            </a:r>
            <a:r>
              <a:rPr lang="en-US" altLang="zh-TW" sz="1600" dirty="0">
                <a:latin typeface="Grandview Display" panose="020B0502040204020203" pitchFamily="34" charset="0"/>
              </a:rPr>
              <a:t>(Seligman, 2001)</a:t>
            </a:r>
          </a:p>
          <a:p>
            <a:pPr marL="285750" indent="-285750">
              <a:buFontTx/>
              <a:buChar char="-"/>
            </a:pPr>
            <a:endParaRPr lang="en-US" altLang="zh-TW" sz="1600" dirty="0">
              <a:latin typeface="Grandview Display" panose="020B0502040204020203" pitchFamily="34" charset="0"/>
            </a:endParaRPr>
          </a:p>
          <a:p>
            <a:pPr marL="0" indent="0">
              <a:buNone/>
            </a:pPr>
            <a:r>
              <a:rPr lang="en-US" altLang="zh-TW" sz="1600" b="1" dirty="0">
                <a:latin typeface="Grandview Display" panose="020B0502040204020203" pitchFamily="34" charset="0"/>
              </a:rPr>
              <a:t>2. Mental health vulnerability of lawyers and law students due to </a:t>
            </a:r>
            <a:r>
              <a:rPr lang="en-US" altLang="zh-TW" sz="1600" b="1" u="sng" dirty="0">
                <a:solidFill>
                  <a:srgbClr val="FF0000"/>
                </a:solidFill>
                <a:latin typeface="Grandview Display" panose="020B0502040204020203" pitchFamily="34" charset="0"/>
              </a:rPr>
              <a:t>contextual &amp; environmental factors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>
                <a:latin typeface="Grandview Display" panose="020B0502040204020203" pitchFamily="34" charset="0"/>
              </a:rPr>
              <a:t>Well-being of lawyers and law students arises from a legal profession that is plagued with </a:t>
            </a:r>
            <a:r>
              <a:rPr lang="en-US" altLang="zh-TW" sz="1600" dirty="0">
                <a:solidFill>
                  <a:srgbClr val="FF0000"/>
                </a:solidFill>
                <a:latin typeface="Grandview Display" panose="020B0502040204020203" pitchFamily="34" charset="0"/>
              </a:rPr>
              <a:t>commercialization</a:t>
            </a:r>
            <a:r>
              <a:rPr lang="en-US" altLang="zh-TW" sz="1600" dirty="0">
                <a:latin typeface="Grandview Display" panose="020B0502040204020203" pitchFamily="34" charset="0"/>
              </a:rPr>
              <a:t> and </a:t>
            </a:r>
            <a:r>
              <a:rPr lang="en-US" altLang="zh-TW" sz="1600" dirty="0">
                <a:solidFill>
                  <a:srgbClr val="FF0000"/>
                </a:solidFill>
                <a:latin typeface="Grandview Display" panose="020B0502040204020203" pitchFamily="34" charset="0"/>
              </a:rPr>
              <a:t>uncertainty in employment </a:t>
            </a:r>
            <a:r>
              <a:rPr lang="en-US" altLang="zh-TW" sz="1600" dirty="0">
                <a:latin typeface="Grandview Display" panose="020B0502040204020203" pitchFamily="34" charset="0"/>
              </a:rPr>
              <a:t>(Parker, 2014)</a:t>
            </a:r>
          </a:p>
          <a:p>
            <a:endParaRPr lang="en-US" altLang="zh-TW" sz="1600" dirty="0">
              <a:latin typeface="Grandview Display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5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674157" y="970094"/>
            <a:ext cx="27007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 Light"/>
                <a:ea typeface="Montserrat Light"/>
                <a:cs typeface="Montserrat Light"/>
                <a:sym typeface="Montserrat Light"/>
              </a:rPr>
              <a:t>Pressure/Workload?</a:t>
            </a: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Google Shape;210;p28">
            <a:extLst>
              <a:ext uri="{FF2B5EF4-FFF2-40B4-BE49-F238E27FC236}">
                <a16:creationId xmlns:a16="http://schemas.microsoft.com/office/drawing/2014/main" id="{83FD2350-B523-5F4A-8FF5-5B107BD764C9}"/>
              </a:ext>
            </a:extLst>
          </p:cNvPr>
          <p:cNvSpPr txBox="1">
            <a:spLocks/>
          </p:cNvSpPr>
          <p:nvPr/>
        </p:nvSpPr>
        <p:spPr>
          <a:xfrm>
            <a:off x="3423811" y="970094"/>
            <a:ext cx="249853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Pessimism?</a:t>
            </a:r>
          </a:p>
        </p:txBody>
      </p:sp>
      <p:sp>
        <p:nvSpPr>
          <p:cNvPr id="11" name="Google Shape;211;p28">
            <a:extLst>
              <a:ext uri="{FF2B5EF4-FFF2-40B4-BE49-F238E27FC236}">
                <a16:creationId xmlns:a16="http://schemas.microsoft.com/office/drawing/2014/main" id="{C4CDA950-CB04-5745-B314-941D0E974043}"/>
              </a:ext>
            </a:extLst>
          </p:cNvPr>
          <p:cNvSpPr txBox="1">
            <a:spLocks/>
          </p:cNvSpPr>
          <p:nvPr/>
        </p:nvSpPr>
        <p:spPr>
          <a:xfrm>
            <a:off x="775238" y="2946401"/>
            <a:ext cx="2498539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endParaRPr lang="en-HK" sz="1100" dirty="0"/>
          </a:p>
        </p:txBody>
      </p:sp>
      <p:sp>
        <p:nvSpPr>
          <p:cNvPr id="13" name="Google Shape;210;p28">
            <a:extLst>
              <a:ext uri="{FF2B5EF4-FFF2-40B4-BE49-F238E27FC236}">
                <a16:creationId xmlns:a16="http://schemas.microsoft.com/office/drawing/2014/main" id="{652201B7-3952-3E42-9E89-B6AA3710BADF}"/>
              </a:ext>
            </a:extLst>
          </p:cNvPr>
          <p:cNvSpPr txBox="1">
            <a:spLocks/>
          </p:cNvSpPr>
          <p:nvPr/>
        </p:nvSpPr>
        <p:spPr>
          <a:xfrm>
            <a:off x="5870224" y="970094"/>
            <a:ext cx="249853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Perfectionism?</a:t>
            </a:r>
          </a:p>
        </p:txBody>
      </p:sp>
      <p:pic>
        <p:nvPicPr>
          <p:cNvPr id="4098" name="Picture 2" descr="Lawyer pessimism Archives - Lawyers With Depression">
            <a:extLst>
              <a:ext uri="{FF2B5EF4-FFF2-40B4-BE49-F238E27FC236}">
                <a16:creationId xmlns:a16="http://schemas.microsoft.com/office/drawing/2014/main" id="{97E6CBC0-76D3-DD4A-9D0F-51DBC572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50" y="1723434"/>
            <a:ext cx="2464274" cy="1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om Lawyer to Leader: Choosing Alternative Solutions to Help Handle the  Workload of Today&amp;#39;s Law Department | Corporate Counsel">
            <a:extLst>
              <a:ext uri="{FF2B5EF4-FFF2-40B4-BE49-F238E27FC236}">
                <a16:creationId xmlns:a16="http://schemas.microsoft.com/office/drawing/2014/main" id="{92E0F6FC-3CA2-AB45-AFD2-F0F72890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5" y="1713612"/>
            <a:ext cx="2989774" cy="17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unslingers: How Lawyers Can Better Handle Stress - Lawyers With Depression">
            <a:extLst>
              <a:ext uri="{FF2B5EF4-FFF2-40B4-BE49-F238E27FC236}">
                <a16:creationId xmlns:a16="http://schemas.microsoft.com/office/drawing/2014/main" id="{E2072E64-734A-E44F-903F-EF2F8A41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35" y="1715997"/>
            <a:ext cx="2917207" cy="17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10;p28">
            <a:extLst>
              <a:ext uri="{FF2B5EF4-FFF2-40B4-BE49-F238E27FC236}">
                <a16:creationId xmlns:a16="http://schemas.microsoft.com/office/drawing/2014/main" id="{F272D77C-3FF6-394B-A9A8-E88A35A74FA8}"/>
              </a:ext>
            </a:extLst>
          </p:cNvPr>
          <p:cNvSpPr txBox="1">
            <a:spLocks/>
          </p:cNvSpPr>
          <p:nvPr/>
        </p:nvSpPr>
        <p:spPr>
          <a:xfrm>
            <a:off x="3322730" y="3604759"/>
            <a:ext cx="249853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000" dirty="0">
                <a:latin typeface="Montserrat Light"/>
                <a:ea typeface="Montserrat Light"/>
                <a:cs typeface="Montserrat Light"/>
                <a:sym typeface="Montserrat Light"/>
              </a:rPr>
              <a:t>= BURNOUT</a:t>
            </a:r>
          </a:p>
        </p:txBody>
      </p:sp>
    </p:spTree>
    <p:extLst>
      <p:ext uri="{BB962C8B-B14F-4D97-AF65-F5344CB8AC3E}">
        <p14:creationId xmlns:p14="http://schemas.microsoft.com/office/powerpoint/2010/main" val="211055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69E33-8DBF-B544-9D56-4175340B08AC}"/>
              </a:ext>
            </a:extLst>
          </p:cNvPr>
          <p:cNvSpPr txBox="1"/>
          <p:nvPr/>
        </p:nvSpPr>
        <p:spPr>
          <a:xfrm>
            <a:off x="3794077" y="2245896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HK" sz="1800" b="1" dirty="0">
                <a:latin typeface="Grandview Display" panose="020B0502040204020203" pitchFamily="34" charset="0"/>
              </a:rPr>
              <a:t>Cycle of depression</a:t>
            </a:r>
          </a:p>
        </p:txBody>
      </p:sp>
      <p:pic>
        <p:nvPicPr>
          <p:cNvPr id="13314" name="Picture 2" descr="Negative Thinking - Cycle of Depression">
            <a:extLst>
              <a:ext uri="{FF2B5EF4-FFF2-40B4-BE49-F238E27FC236}">
                <a16:creationId xmlns:a16="http://schemas.microsoft.com/office/drawing/2014/main" id="{ED937A37-ECFA-B84D-8508-A9F91659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27" y="632965"/>
            <a:ext cx="3492144" cy="38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10;p28">
            <a:extLst>
              <a:ext uri="{FF2B5EF4-FFF2-40B4-BE49-F238E27FC236}">
                <a16:creationId xmlns:a16="http://schemas.microsoft.com/office/drawing/2014/main" id="{54628D3D-0483-114F-BDEB-3641D81B3C1E}"/>
              </a:ext>
            </a:extLst>
          </p:cNvPr>
          <p:cNvSpPr txBox="1">
            <a:spLocks/>
          </p:cNvSpPr>
          <p:nvPr/>
        </p:nvSpPr>
        <p:spPr>
          <a:xfrm>
            <a:off x="855300" y="-115644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en-HK" sz="2800" b="1" dirty="0">
              <a:latin typeface="Grandview Display" panose="020B0502040204020203" pitchFamily="34" charset="0"/>
              <a:ea typeface="Senty Golden Bell 新蒂金钟体" panose="03000600000000000000" pitchFamily="66" charset="-120"/>
              <a:cs typeface="Montserrat Light"/>
              <a:sym typeface="Montserrat Light"/>
            </a:endParaRPr>
          </a:p>
        </p:txBody>
      </p:sp>
      <p:sp>
        <p:nvSpPr>
          <p:cNvPr id="17" name="Google Shape;210;p28">
            <a:extLst>
              <a:ext uri="{FF2B5EF4-FFF2-40B4-BE49-F238E27FC236}">
                <a16:creationId xmlns:a16="http://schemas.microsoft.com/office/drawing/2014/main" id="{3A09BEB0-08E6-5747-BAF2-660E62ECF36E}"/>
              </a:ext>
            </a:extLst>
          </p:cNvPr>
          <p:cNvSpPr txBox="1">
            <a:spLocks/>
          </p:cNvSpPr>
          <p:nvPr/>
        </p:nvSpPr>
        <p:spPr>
          <a:xfrm>
            <a:off x="855299" y="-115644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HK" sz="2800" b="1" dirty="0">
                <a:solidFill>
                  <a:schemeClr val="bg1"/>
                </a:solidFill>
                <a:latin typeface="Grandview Display" panose="020B0502040204020203" pitchFamily="34" charset="0"/>
                <a:ea typeface="Senty Golden Bell 新蒂金钟体" panose="03000600000000000000" pitchFamily="66" charset="-120"/>
                <a:cs typeface="Montserrat Light"/>
                <a:sym typeface="Montserrat Light"/>
              </a:rPr>
              <a:t>Negativity…</a:t>
            </a:r>
          </a:p>
        </p:txBody>
      </p:sp>
    </p:spTree>
    <p:extLst>
      <p:ext uri="{BB962C8B-B14F-4D97-AF65-F5344CB8AC3E}">
        <p14:creationId xmlns:p14="http://schemas.microsoft.com/office/powerpoint/2010/main" val="3541931716"/>
      </p:ext>
    </p:extLst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906</Words>
  <Application>Microsoft Office PowerPoint</Application>
  <PresentationFormat>On-screen Show (16:9)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Montserrat Light</vt:lpstr>
      <vt:lpstr>Senty Golden Bell 新蒂金钟体</vt:lpstr>
      <vt:lpstr>Montserrat</vt:lpstr>
      <vt:lpstr>Frank Ruhl Libre Light</vt:lpstr>
      <vt:lpstr>Montserrat ExtraLight</vt:lpstr>
      <vt:lpstr>Grandview Display</vt:lpstr>
      <vt:lpstr>Grandview</vt:lpstr>
      <vt:lpstr>Montserrat;600</vt:lpstr>
      <vt:lpstr>Norfolk template</vt:lpstr>
      <vt:lpstr>Practical Tips for Well-Being and Self-Care: How to Stay Happy in Law School and Law Practice?</vt:lpstr>
      <vt:lpstr>PowerPoint Presentation</vt:lpstr>
      <vt:lpstr>In UK, 3,010 of every 10,000 legal professionals</vt:lpstr>
      <vt:lpstr>US Well-Being Reports (2016)</vt:lpstr>
      <vt:lpstr>PowerPoint Presentation</vt:lpstr>
      <vt:lpstr>PowerPoint Presentation</vt:lpstr>
      <vt:lpstr>PowerPoint Presentation</vt:lpstr>
      <vt:lpstr>Pressure/Workload?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spend my time?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FOR LAWYERS</dc:title>
  <dc:creator>law</dc:creator>
  <cp:lastModifiedBy>LMC</cp:lastModifiedBy>
  <cp:revision>23</cp:revision>
  <dcterms:modified xsi:type="dcterms:W3CDTF">2021-09-23T07:28:58Z</dcterms:modified>
</cp:coreProperties>
</file>