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469" r:id="rId3"/>
    <p:sldId id="467" r:id="rId4"/>
    <p:sldId id="470" r:id="rId5"/>
    <p:sldId id="263" r:id="rId6"/>
    <p:sldId id="484" r:id="rId7"/>
    <p:sldId id="474" r:id="rId8"/>
    <p:sldId id="490" r:id="rId9"/>
    <p:sldId id="48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8" autoAdjust="0"/>
    <p:restoredTop sz="92188"/>
  </p:normalViewPr>
  <p:slideViewPr>
    <p:cSldViewPr snapToGrid="0" snapToObjects="1">
      <p:cViewPr varScale="1">
        <p:scale>
          <a:sx n="69" d="100"/>
          <a:sy n="69" d="100"/>
        </p:scale>
        <p:origin x="2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79F63-B033-574A-8103-EBB2F8AB402C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9B82-5EBA-AB4B-B715-3B208BAE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4F7F2-45ED-7E46-8396-510766B92C61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65057-4123-7246-B5E2-658FA071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53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E4DA-EF5F-47DB-A15F-36A378D934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53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01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70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17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65057-4123-7246-B5E2-658FA071D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7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E4DA-EF5F-47DB-A15F-36A378D934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4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6D32-572A-1C4B-A73F-8A8E3A28E4DD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A0CF-E87A-B94C-99EE-3B3E54E78839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DB99-9EA7-3B4D-8175-18E1DCF40DD3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45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7999-F2FB-AF4D-81C2-98E79C2546D1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C525-36F1-654A-9B44-640873B5791F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3EC1-5DC2-DB42-90DA-89BCA27E6F39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8F77-0165-EA49-9664-510960219222}" type="datetime1">
              <a:rPr lang="en-US" smtClean="0"/>
              <a:t>9/23/21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A75E-5E1C-6A45-AA8C-157236D407D7}" type="datetime1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546C-91AF-5C48-BBF3-42BD1298CF02}" type="datetime1">
              <a:rPr lang="en-US" smtClean="0"/>
              <a:t>9/23/21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D39-8E34-E349-BB85-26569CE2AD58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D659-92C0-C743-95FB-A143B999F704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Warrior One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3405-68FF-6645-973D-CF4268AFBF3E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2019 Warrior One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15E-215A-A24A-9A99-C4B5E4FF9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di@WarriorO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udi@WarriorOne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" sz="1000" dirty="0">
                <a:solidFill>
                  <a:schemeClr val="tx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645" y="2420257"/>
            <a:ext cx="7442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rebuchet MS" panose="020B0703020202090204" pitchFamily="34" charset="0"/>
                <a:cs typeface="Tahoma"/>
              </a:rPr>
              <a:t>Mindfulness for the Legal Mind:</a:t>
            </a:r>
          </a:p>
          <a:p>
            <a:pPr algn="ctr"/>
            <a:r>
              <a:rPr lang="en-US" sz="3200" b="1" dirty="0">
                <a:latin typeface="Trebuchet MS" panose="020B0703020202090204" pitchFamily="34" charset="0"/>
                <a:cs typeface="Tahoma"/>
              </a:rPr>
              <a:t>Practical Tips for How to be Happy </a:t>
            </a:r>
          </a:p>
          <a:p>
            <a:pPr algn="ctr"/>
            <a:r>
              <a:rPr lang="en-US" sz="3200" b="1" dirty="0">
                <a:latin typeface="Trebuchet MS" panose="020B0703020202090204" pitchFamily="34" charset="0"/>
                <a:cs typeface="Tahoma"/>
              </a:rPr>
              <a:t>In Law School &amp; Beyond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  <a:cs typeface="Tahoma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B8524-813B-2E4C-B03E-500FFCE6E54E}"/>
              </a:ext>
            </a:extLst>
          </p:cNvPr>
          <p:cNvSpPr txBox="1"/>
          <p:nvPr/>
        </p:nvSpPr>
        <p:spPr>
          <a:xfrm>
            <a:off x="850645" y="4561715"/>
            <a:ext cx="74427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ebuchet MS" panose="020B0703020202090204" pitchFamily="34" charset="0"/>
                <a:cs typeface="Tahoma"/>
              </a:rPr>
              <a:t>Judi Cohen</a:t>
            </a:r>
            <a:br>
              <a:rPr lang="en-US" sz="2800" dirty="0">
                <a:latin typeface="Trebuchet MS" panose="020B0703020202090204" pitchFamily="34" charset="0"/>
                <a:cs typeface="Tahoma"/>
              </a:rPr>
            </a:br>
            <a:r>
              <a:rPr lang="en-US" sz="2400" dirty="0">
                <a:latin typeface="Trebuchet MS" panose="020B0703020202090204" pitchFamily="34" charset="0"/>
                <a:cs typeface="Tahoma"/>
              </a:rPr>
              <a:t>Berkeley Law, Warrior One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Judi@WarriorOne.com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rebuchet MS" panose="020B0703020202090204" pitchFamily="34" charset="0"/>
              <a:cs typeface="Tahoma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E49DE56-A520-9F45-B77A-8FD5BB8BE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165" y="926632"/>
            <a:ext cx="6619670" cy="13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3072000" y="6451600"/>
            <a:ext cx="3000000" cy="3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0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E234D-8C22-9F42-AD75-CF403FC4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923" y="2524015"/>
            <a:ext cx="2776151" cy="27761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723AB3-A0E8-ED45-8129-9C683A9ABEFF}"/>
              </a:ext>
            </a:extLst>
          </p:cNvPr>
          <p:cNvSpPr txBox="1"/>
          <p:nvPr/>
        </p:nvSpPr>
        <p:spPr>
          <a:xfrm>
            <a:off x="2650125" y="296812"/>
            <a:ext cx="3843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rebuchet MS" panose="020B0703020202090204" pitchFamily="34" charset="0"/>
              </a:rPr>
              <a:t>Realities of the Law</a:t>
            </a:r>
          </a:p>
          <a:p>
            <a:pPr algn="ctr"/>
            <a:r>
              <a:rPr lang="en-US" sz="3200" dirty="0">
                <a:latin typeface="Trebuchet MS" panose="020B0703020202090204" pitchFamily="34" charset="0"/>
              </a:rPr>
              <a:t>(and World)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830-0981-B74E-AFF4-C0C17C3FB774}"/>
              </a:ext>
            </a:extLst>
          </p:cNvPr>
          <p:cNvSpPr txBox="1"/>
          <p:nvPr/>
        </p:nvSpPr>
        <p:spPr>
          <a:xfrm>
            <a:off x="3183921" y="1835145"/>
            <a:ext cx="2776151" cy="461665"/>
          </a:xfrm>
          <a:prstGeom prst="rect">
            <a:avLst/>
          </a:prstGeom>
          <a:gradFill flip="none" rotWithShape="1">
            <a:gsLst>
              <a:gs pos="26000">
                <a:srgbClr val="FFD55D"/>
              </a:gs>
              <a:gs pos="0">
                <a:srgbClr val="FFC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Overwhelm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C1788E-AE96-7A4C-8CAC-E50278322A60}"/>
              </a:ext>
            </a:extLst>
          </p:cNvPr>
          <p:cNvSpPr txBox="1"/>
          <p:nvPr/>
        </p:nvSpPr>
        <p:spPr>
          <a:xfrm>
            <a:off x="123570" y="3681257"/>
            <a:ext cx="2776151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Reactivity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298E1-8A92-5540-9497-A922BB7313A8}"/>
              </a:ext>
            </a:extLst>
          </p:cNvPr>
          <p:cNvSpPr txBox="1"/>
          <p:nvPr/>
        </p:nvSpPr>
        <p:spPr>
          <a:xfrm>
            <a:off x="6244276" y="3681256"/>
            <a:ext cx="2776151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Perfectionism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304D9-7B5A-7543-BED5-4F334BC18ABA}"/>
              </a:ext>
            </a:extLst>
          </p:cNvPr>
          <p:cNvSpPr txBox="1"/>
          <p:nvPr/>
        </p:nvSpPr>
        <p:spPr>
          <a:xfrm>
            <a:off x="1746418" y="5483969"/>
            <a:ext cx="5651158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Living Surrounded by Conflict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F440FD8-6A40-FA41-90AE-56A8C7BAE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70" y="167467"/>
            <a:ext cx="1003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3072000" y="6451600"/>
            <a:ext cx="3000000" cy="3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0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29518-326C-BA4F-9A86-06BAC43FF180}"/>
              </a:ext>
            </a:extLst>
          </p:cNvPr>
          <p:cNvSpPr txBox="1"/>
          <p:nvPr/>
        </p:nvSpPr>
        <p:spPr>
          <a:xfrm>
            <a:off x="515505" y="584666"/>
            <a:ext cx="81129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rebuchet MS" panose="020B0703020202090204" pitchFamily="34" charset="0"/>
              </a:rPr>
              <a:t>Mindfulness: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pPr algn="ctr"/>
            <a:endParaRPr lang="en-US" sz="2000" dirty="0">
              <a:latin typeface="Trebuchet MS" panose="020B0703020202090204" pitchFamily="34" charset="0"/>
            </a:endParaRPr>
          </a:p>
          <a:p>
            <a:pPr algn="ctr"/>
            <a:r>
              <a:rPr lang="en-US" sz="2800" dirty="0">
                <a:latin typeface="Trebuchet MS" panose="020B0703020202090204" pitchFamily="34" charset="0"/>
              </a:rPr>
              <a:t>Present moment awareness,</a:t>
            </a:r>
          </a:p>
          <a:p>
            <a:pPr algn="ctr"/>
            <a:r>
              <a:rPr lang="en-US" sz="2800" dirty="0">
                <a:latin typeface="Trebuchet MS" panose="020B0703020202090204" pitchFamily="34" charset="0"/>
              </a:rPr>
              <a:t>With courage and grace,</a:t>
            </a:r>
          </a:p>
          <a:p>
            <a:pPr algn="ctr"/>
            <a:r>
              <a:rPr lang="en-US" sz="2800" dirty="0">
                <a:latin typeface="Trebuchet MS" panose="020B0703020202090204" pitchFamily="34" charset="0"/>
              </a:rPr>
              <a:t>Without wishing things were other than they are.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84D5102-DD6A-3949-987F-46B5DC0F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1" y="227357"/>
            <a:ext cx="1003300" cy="9144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342C891-AEB0-7548-BB60-3D0C8C6C8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063" y="3020152"/>
            <a:ext cx="3919874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CFF22413-FE98-6248-9CC4-ACAD6717A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2" name="Shape 272"/>
          <p:cNvSpPr txBox="1"/>
          <p:nvPr/>
        </p:nvSpPr>
        <p:spPr>
          <a:xfrm>
            <a:off x="3072000" y="6451600"/>
            <a:ext cx="3000000" cy="3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000" dirty="0">
                <a:solidFill>
                  <a:schemeClr val="bg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91561-C278-C64F-A011-35D5FE9A1054}"/>
              </a:ext>
            </a:extLst>
          </p:cNvPr>
          <p:cNvSpPr txBox="1"/>
          <p:nvPr/>
        </p:nvSpPr>
        <p:spPr>
          <a:xfrm>
            <a:off x="142102" y="635212"/>
            <a:ext cx="88597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ebuchet MS" panose="020B0703020202090204" pitchFamily="34" charset="0"/>
              </a:rPr>
              <a:t>Solitary Practice: Kind Attention</a:t>
            </a:r>
            <a:br>
              <a:rPr lang="en-US" sz="2800" dirty="0">
                <a:latin typeface="Trebuchet MS" panose="020B0703020202090204" pitchFamily="34" charset="0"/>
              </a:rPr>
            </a:br>
            <a:endParaRPr lang="en-US" sz="2800" dirty="0">
              <a:latin typeface="Herculanum" panose="02000505000000020004" pitchFamily="2" charset="77"/>
            </a:endParaRPr>
          </a:p>
          <a:p>
            <a:pPr algn="ctr"/>
            <a:r>
              <a:rPr lang="en-US" sz="2800" dirty="0">
                <a:latin typeface="Trebuchet MS" panose="020B0703020202090204" pitchFamily="34" charset="0"/>
              </a:rPr>
              <a:t>Comfortable, dignified, posture</a:t>
            </a:r>
          </a:p>
          <a:p>
            <a:pPr algn="ctr"/>
            <a:r>
              <a:rPr lang="en-US" sz="2800" dirty="0">
                <a:latin typeface="Trebuchet MS" panose="020B0703020202090204" pitchFamily="34" charset="0"/>
              </a:rPr>
              <a:t>Attention to breath or sound</a:t>
            </a:r>
          </a:p>
          <a:p>
            <a:pPr algn="ctr"/>
            <a:r>
              <a:rPr lang="en-US" sz="2800" dirty="0">
                <a:latin typeface="Trebuchet MS" panose="020B0703020202090204" pitchFamily="34" charset="0"/>
              </a:rPr>
              <a:t>Kindness toward whatever arises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6B6526F-4FD1-8B4D-992F-F8E4F0207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02" y="214772"/>
            <a:ext cx="1003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E5E27-978C-2242-BC0A-4D52C808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916" y="6406020"/>
            <a:ext cx="3084167" cy="273844"/>
          </a:xfrm>
        </p:spPr>
        <p:txBody>
          <a:bodyPr/>
          <a:lstStyle/>
          <a:p>
            <a:pPr lvl="0"/>
            <a:r>
              <a:rPr lang="en" sz="900" dirty="0">
                <a:solidFill>
                  <a:schemeClr val="bg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A7085-8846-324E-AED6-204BDFA587D7}"/>
              </a:ext>
            </a:extLst>
          </p:cNvPr>
          <p:cNvSpPr txBox="1"/>
          <p:nvPr/>
        </p:nvSpPr>
        <p:spPr>
          <a:xfrm>
            <a:off x="3746510" y="3429000"/>
            <a:ext cx="311960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S</a:t>
            </a:r>
            <a:r>
              <a:rPr lang="en-US" sz="3600" dirty="0">
                <a:latin typeface="Trebuchet MS" panose="020B0703020202090204" pitchFamily="34" charset="0"/>
              </a:rPr>
              <a:t>top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T</a:t>
            </a:r>
            <a:r>
              <a:rPr lang="en-US" sz="3600" dirty="0">
                <a:latin typeface="Trebuchet MS" panose="020B0703020202090204" pitchFamily="34" charset="0"/>
              </a:rPr>
              <a:t>ake a breath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O</a:t>
            </a:r>
            <a:r>
              <a:rPr lang="en-US" sz="3600" dirty="0">
                <a:latin typeface="Trebuchet MS" panose="020B0703020202090204" pitchFamily="34" charset="0"/>
              </a:rPr>
              <a:t>bserve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P</a:t>
            </a:r>
            <a:r>
              <a:rPr lang="en-US" sz="3600" dirty="0">
                <a:latin typeface="Trebuchet MS" panose="020B0703020202090204" pitchFamily="34" charset="0"/>
              </a:rPr>
              <a:t>roceed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65931C9-E2E1-3149-B5E8-0543346B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69864"/>
            <a:ext cx="1003300" cy="914400"/>
          </a:xfrm>
          <a:prstGeom prst="rect">
            <a:avLst/>
          </a:prstGeom>
        </p:spPr>
      </p:pic>
      <p:sp>
        <p:nvSpPr>
          <p:cNvPr id="10" name="Octagon 9">
            <a:extLst>
              <a:ext uri="{FF2B5EF4-FFF2-40B4-BE49-F238E27FC236}">
                <a16:creationId xmlns:a16="http://schemas.microsoft.com/office/drawing/2014/main" id="{F14AA6A0-7CC7-554C-BE4C-20F24E97C7EE}"/>
              </a:ext>
            </a:extLst>
          </p:cNvPr>
          <p:cNvSpPr/>
          <p:nvPr/>
        </p:nvSpPr>
        <p:spPr>
          <a:xfrm>
            <a:off x="3435194" y="1287485"/>
            <a:ext cx="2273604" cy="2033240"/>
          </a:xfrm>
          <a:prstGeom prst="octagon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5F604-D5C1-7A40-9CE8-745F9385561C}"/>
              </a:ext>
            </a:extLst>
          </p:cNvPr>
          <p:cNvSpPr txBox="1"/>
          <p:nvPr/>
        </p:nvSpPr>
        <p:spPr>
          <a:xfrm>
            <a:off x="1673698" y="451980"/>
            <a:ext cx="579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ebuchet MS" panose="020B0703020202090204" pitchFamily="34" charset="0"/>
              </a:rPr>
              <a:t>Portable Practice: S.T.O.P.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F95571-D0EE-DA49-8F82-53540BD264AC}"/>
              </a:ext>
            </a:extLst>
          </p:cNvPr>
          <p:cNvSpPr txBox="1"/>
          <p:nvPr/>
        </p:nvSpPr>
        <p:spPr>
          <a:xfrm>
            <a:off x="1673698" y="2006460"/>
            <a:ext cx="579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ebuchet MS" panose="020B0703020202090204" pitchFamily="34" charset="0"/>
              </a:rPr>
              <a:t>S.T.O.P.</a:t>
            </a:r>
          </a:p>
        </p:txBody>
      </p:sp>
    </p:spTree>
    <p:extLst>
      <p:ext uri="{BB962C8B-B14F-4D97-AF65-F5344CB8AC3E}">
        <p14:creationId xmlns:p14="http://schemas.microsoft.com/office/powerpoint/2010/main" val="225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F1CE0D84-1864-6047-91A0-7F59C25D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8529" y="-42555"/>
            <a:ext cx="12581058" cy="7063740"/>
          </a:xfrm>
          <a:prstGeom prst="rect">
            <a:avLst/>
          </a:prstGeom>
        </p:spPr>
      </p:pic>
      <p:sp>
        <p:nvSpPr>
          <p:cNvPr id="272" name="Shape 272"/>
          <p:cNvSpPr txBox="1"/>
          <p:nvPr/>
        </p:nvSpPr>
        <p:spPr>
          <a:xfrm>
            <a:off x="3072000" y="6451600"/>
            <a:ext cx="3000000" cy="3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000" dirty="0">
                <a:solidFill>
                  <a:schemeClr val="bg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C22D2-0545-F546-AE71-A69F66284B78}"/>
              </a:ext>
            </a:extLst>
          </p:cNvPr>
          <p:cNvSpPr txBox="1"/>
          <p:nvPr/>
        </p:nvSpPr>
        <p:spPr>
          <a:xfrm>
            <a:off x="228601" y="1320800"/>
            <a:ext cx="8915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ebuchet MS" panose="020B0703020202090204" pitchFamily="34" charset="0"/>
              </a:rPr>
              <a:t>Portable Practice: R.A.I.N.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3600" dirty="0">
                <a:latin typeface="Trebuchet MS" panose="020B0703020202090204" pitchFamily="34" charset="0"/>
              </a:rPr>
              <a:t>R</a:t>
            </a:r>
            <a:r>
              <a:rPr lang="en-US" sz="3600" dirty="0">
                <a:solidFill>
                  <a:schemeClr val="bg1"/>
                </a:solidFill>
                <a:latin typeface="Trebuchet MS" panose="020B0703020202090204" pitchFamily="34" charset="0"/>
              </a:rPr>
              <a:t>ecognize, </a:t>
            </a:r>
            <a:r>
              <a:rPr lang="en-US" sz="3600" dirty="0">
                <a:latin typeface="Trebuchet MS" panose="020B0703020202090204" pitchFamily="34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latin typeface="Trebuchet MS" panose="020B0703020202090204" pitchFamily="34" charset="0"/>
              </a:rPr>
              <a:t>ccept, </a:t>
            </a:r>
          </a:p>
          <a:p>
            <a:pPr algn="ctr"/>
            <a:r>
              <a:rPr lang="en-US" sz="3600" dirty="0">
                <a:latin typeface="Trebuchet MS" panose="020B0703020202090204" pitchFamily="34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latin typeface="Trebuchet MS" panose="020B0703020202090204" pitchFamily="34" charset="0"/>
              </a:rPr>
              <a:t>nvestigate, </a:t>
            </a:r>
            <a:r>
              <a:rPr lang="en-US" sz="3600" dirty="0">
                <a:latin typeface="Trebuchet MS" panose="020B0703020202090204" pitchFamily="34" charset="0"/>
              </a:rPr>
              <a:t>N</a:t>
            </a:r>
            <a:r>
              <a:rPr lang="en-US" sz="3600" dirty="0">
                <a:solidFill>
                  <a:schemeClr val="bg1"/>
                </a:solidFill>
                <a:latin typeface="Trebuchet MS" panose="020B0703020202090204" pitchFamily="34" charset="0"/>
              </a:rPr>
              <a:t>ot Alone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77CA729-ECD9-9340-9F47-25358B62B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406400"/>
            <a:ext cx="1003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F0C393-4FBF-364E-ACE2-B7BCB7302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653" y="3255403"/>
            <a:ext cx="4262691" cy="3028754"/>
          </a:xfrm>
          <a:prstGeom prst="rect">
            <a:avLst/>
          </a:prstGeom>
        </p:spPr>
      </p:pic>
      <p:sp>
        <p:nvSpPr>
          <p:cNvPr id="12" name="Shape 272">
            <a:extLst>
              <a:ext uri="{FF2B5EF4-FFF2-40B4-BE49-F238E27FC236}">
                <a16:creationId xmlns:a16="http://schemas.microsoft.com/office/drawing/2014/main" id="{2B9D80DE-46E2-DF48-AB73-DFE2E45FF740}"/>
              </a:ext>
            </a:extLst>
          </p:cNvPr>
          <p:cNvSpPr txBox="1"/>
          <p:nvPr/>
        </p:nvSpPr>
        <p:spPr>
          <a:xfrm>
            <a:off x="3072000" y="6451600"/>
            <a:ext cx="3000000" cy="3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0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5E49B-A9F9-424F-B435-3101168E9C47}"/>
              </a:ext>
            </a:extLst>
          </p:cNvPr>
          <p:cNvSpPr txBox="1"/>
          <p:nvPr/>
        </p:nvSpPr>
        <p:spPr>
          <a:xfrm>
            <a:off x="581073" y="573843"/>
            <a:ext cx="7981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ebuchet MS" panose="020B0703020202090204" pitchFamily="34" charset="0"/>
              </a:rPr>
              <a:t>Solitary Practice: Wisdom</a:t>
            </a:r>
          </a:p>
          <a:p>
            <a:pPr algn="ctr"/>
            <a:endParaRPr lang="en-US" sz="3200" dirty="0">
              <a:latin typeface="Herculanum" panose="02000505000000020004" pitchFamily="2" charset="77"/>
            </a:endParaRPr>
          </a:p>
          <a:p>
            <a:pPr algn="ctr"/>
            <a:r>
              <a:rPr lang="en-US" sz="3600" dirty="0">
                <a:latin typeface="Trebuchet MS" panose="020B0703020202090204" pitchFamily="34" charset="0"/>
              </a:rPr>
              <a:t>Intend to Cause No Harm</a:t>
            </a:r>
            <a:r>
              <a:rPr lang="en-US" sz="3200" dirty="0">
                <a:latin typeface="Herculanum" panose="02000505000000020004" pitchFamily="2" charset="77"/>
              </a:rPr>
              <a:t> </a:t>
            </a:r>
          </a:p>
          <a:p>
            <a:pPr algn="ctr"/>
            <a:r>
              <a:rPr lang="en-US" sz="3600" dirty="0">
                <a:latin typeface="Trebuchet MS" panose="020B0703020202090204" pitchFamily="34" charset="0"/>
              </a:rPr>
              <a:t>Remember Interconnection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4ED97ED-35E0-9744-8BAD-3C581AD6FD0F}"/>
              </a:ext>
            </a:extLst>
          </p:cNvPr>
          <p:cNvSpPr/>
          <p:nvPr/>
        </p:nvSpPr>
        <p:spPr>
          <a:xfrm>
            <a:off x="227398" y="1897713"/>
            <a:ext cx="1101976" cy="23844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EECCF7D-A7FB-E246-A45C-F93C0F956163}"/>
              </a:ext>
            </a:extLst>
          </p:cNvPr>
          <p:cNvSpPr/>
          <p:nvPr/>
        </p:nvSpPr>
        <p:spPr>
          <a:xfrm rot="10800000">
            <a:off x="7592071" y="2323726"/>
            <a:ext cx="1101976" cy="23844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6056E1D-5A36-334E-87B5-25181E6C2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98" y="230919"/>
            <a:ext cx="1003300" cy="91440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1587E101-05D3-6942-8309-64ED4F973AE0}"/>
              </a:ext>
            </a:extLst>
          </p:cNvPr>
          <p:cNvSpPr/>
          <p:nvPr/>
        </p:nvSpPr>
        <p:spPr>
          <a:xfrm rot="10800000">
            <a:off x="7592071" y="1778491"/>
            <a:ext cx="1101976" cy="23844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3B8875C-2A2C-A341-A989-7B26F5F443A4}"/>
              </a:ext>
            </a:extLst>
          </p:cNvPr>
          <p:cNvSpPr/>
          <p:nvPr/>
        </p:nvSpPr>
        <p:spPr>
          <a:xfrm>
            <a:off x="227398" y="2456945"/>
            <a:ext cx="1101976" cy="23844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E5E27-978C-2242-BC0A-4D52C808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916" y="6131793"/>
            <a:ext cx="3084167" cy="273844"/>
          </a:xfrm>
        </p:spPr>
        <p:txBody>
          <a:bodyPr/>
          <a:lstStyle/>
          <a:p>
            <a:pPr lvl="0"/>
            <a:r>
              <a:rPr lang="en" sz="900" dirty="0">
                <a:solidFill>
                  <a:schemeClr val="tx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5F604-D5C1-7A40-9CE8-745F9385561C}"/>
              </a:ext>
            </a:extLst>
          </p:cNvPr>
          <p:cNvSpPr txBox="1"/>
          <p:nvPr/>
        </p:nvSpPr>
        <p:spPr>
          <a:xfrm>
            <a:off x="2745389" y="587066"/>
            <a:ext cx="3740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>
                <a:latin typeface="Trebuchet MS" panose="020B0703020202090204" pitchFamily="34" charset="0"/>
              </a:rPr>
              <a:t>Portable Practice:</a:t>
            </a:r>
          </a:p>
          <a:p>
            <a:pPr algn="ctr"/>
            <a:r>
              <a:rPr lang="en-US" sz="3300" b="1" dirty="0">
                <a:latin typeface="Trebuchet MS" panose="020B0703020202090204" pitchFamily="34" charset="0"/>
              </a:rPr>
              <a:t>Connection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A7085-8846-324E-AED6-204BDFA587D7}"/>
              </a:ext>
            </a:extLst>
          </p:cNvPr>
          <p:cNvSpPr txBox="1"/>
          <p:nvPr/>
        </p:nvSpPr>
        <p:spPr>
          <a:xfrm>
            <a:off x="628650" y="2694878"/>
            <a:ext cx="3497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Get three people in your line of sight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48C426-8EE1-1042-9023-705BB101AAAD}"/>
              </a:ext>
            </a:extLst>
          </p:cNvPr>
          <p:cNvSpPr txBox="1"/>
          <p:nvPr/>
        </p:nvSpPr>
        <p:spPr>
          <a:xfrm>
            <a:off x="2823134" y="3772656"/>
            <a:ext cx="3497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Wish them well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B74A4-DEBC-7640-9EFD-264F12760476}"/>
              </a:ext>
            </a:extLst>
          </p:cNvPr>
          <p:cNvSpPr txBox="1"/>
          <p:nvPr/>
        </p:nvSpPr>
        <p:spPr>
          <a:xfrm>
            <a:off x="5323114" y="4425346"/>
            <a:ext cx="3497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Repeat 3x/day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65931C9-E2E1-3149-B5E8-0543346B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69864"/>
            <a:ext cx="10033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7D8FE-1C6A-4340-97C6-491093C6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57" y="1785682"/>
            <a:ext cx="2639664" cy="26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" sz="1000" dirty="0">
                <a:solidFill>
                  <a:schemeClr val="tx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©2021 Warrior One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645" y="2259236"/>
            <a:ext cx="7442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  <a:cs typeface="Tahoma"/>
              </a:rPr>
              <a:t>Mindfulness for the Legal Mind</a:t>
            </a:r>
          </a:p>
          <a:p>
            <a:pPr algn="ctr"/>
            <a:endParaRPr lang="en-US" sz="3200" b="1" dirty="0">
              <a:solidFill>
                <a:schemeClr val="accent5">
                  <a:lumMod val="75000"/>
                </a:schemeClr>
              </a:solidFill>
              <a:latin typeface="Trebuchet MS" panose="020B0703020202090204" pitchFamily="34" charset="0"/>
              <a:cs typeface="Tahoma"/>
            </a:endParaRPr>
          </a:p>
          <a:p>
            <a:pPr algn="ctr"/>
            <a:r>
              <a:rPr lang="en-US" sz="3200" b="1" dirty="0" err="1">
                <a:latin typeface="Trebuchet MS" panose="020B0703020202090204" pitchFamily="34" charset="0"/>
                <a:cs typeface="Tahoma"/>
              </a:rPr>
              <a:t>WarriorOne.com</a:t>
            </a:r>
            <a:endParaRPr lang="en-US" sz="3200" b="1" dirty="0">
              <a:latin typeface="Trebuchet MS" panose="020B0703020202090204" pitchFamily="34" charset="0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B8524-813B-2E4C-B03E-500FFCE6E54E}"/>
              </a:ext>
            </a:extLst>
          </p:cNvPr>
          <p:cNvSpPr txBox="1"/>
          <p:nvPr/>
        </p:nvSpPr>
        <p:spPr>
          <a:xfrm>
            <a:off x="850645" y="4015404"/>
            <a:ext cx="744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Judi@WarriorOne.com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rebuchet MS" panose="020B0703020202090204" pitchFamily="34" charset="0"/>
              <a:cs typeface="Tahoma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E49DE56-A520-9F45-B77A-8FD5BB8BE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165" y="926632"/>
            <a:ext cx="6619670" cy="132393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D86C79-61D5-C644-964A-DCFBD5563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104" y="5463586"/>
            <a:ext cx="1055789" cy="9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222</Words>
  <Application>Microsoft Macintosh PowerPoint</Application>
  <PresentationFormat>On-screen Show (4:3)</PresentationFormat>
  <Paragraphs>56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Herculanum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Cohen</dc:creator>
  <cp:lastModifiedBy>Microsoft Office User</cp:lastModifiedBy>
  <cp:revision>59</cp:revision>
  <dcterms:created xsi:type="dcterms:W3CDTF">2020-06-03T00:30:24Z</dcterms:created>
  <dcterms:modified xsi:type="dcterms:W3CDTF">2021-09-24T05:53:00Z</dcterms:modified>
</cp:coreProperties>
</file>